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1"/>
  </p:notesMasterIdLst>
  <p:sldIdLst>
    <p:sldId id="258" r:id="rId6"/>
    <p:sldId id="260" r:id="rId7"/>
    <p:sldId id="264" r:id="rId8"/>
    <p:sldId id="265" r:id="rId9"/>
    <p:sldId id="355" r:id="rId10"/>
    <p:sldId id="356" r:id="rId11"/>
    <p:sldId id="358" r:id="rId12"/>
    <p:sldId id="360" r:id="rId13"/>
    <p:sldId id="350" r:id="rId14"/>
    <p:sldId id="351" r:id="rId15"/>
    <p:sldId id="352" r:id="rId16"/>
    <p:sldId id="353" r:id="rId17"/>
    <p:sldId id="354" r:id="rId18"/>
    <p:sldId id="310" r:id="rId19"/>
    <p:sldId id="336" r:id="rId20"/>
    <p:sldId id="337" r:id="rId21"/>
    <p:sldId id="338" r:id="rId22"/>
    <p:sldId id="339" r:id="rId23"/>
    <p:sldId id="341" r:id="rId24"/>
    <p:sldId id="340" r:id="rId25"/>
    <p:sldId id="342" r:id="rId26"/>
    <p:sldId id="345" r:id="rId27"/>
    <p:sldId id="346" r:id="rId28"/>
    <p:sldId id="347" r:id="rId29"/>
    <p:sldId id="348" r:id="rId30"/>
    <p:sldId id="349" r:id="rId31"/>
    <p:sldId id="344" r:id="rId32"/>
    <p:sldId id="343"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p:cViewPr varScale="1">
        <p:scale>
          <a:sx n="108" d="100"/>
          <a:sy n="108" d="100"/>
        </p:scale>
        <p:origin x="1662" y="108"/>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898F9-0A6A-44F2-96A5-85BC693F54A3}"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5890C-FB4C-46D1-8E46-51AD1435128A}" type="slidenum">
              <a:rPr lang="en-US" smtClean="0"/>
              <a:t>‹#›</a:t>
            </a:fld>
            <a:endParaRPr lang="en-US"/>
          </a:p>
        </p:txBody>
      </p:sp>
    </p:spTree>
    <p:extLst>
      <p:ext uri="{BB962C8B-B14F-4D97-AF65-F5344CB8AC3E}">
        <p14:creationId xmlns:p14="http://schemas.microsoft.com/office/powerpoint/2010/main" val="57649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FABDEE-26B0-4998-95E2-B4AA4EB53979}"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A60CCF-5827-4B6E-BCC0-0C43E258BC39}"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0EBFC-2777-4058-9C72-EA357BC7D9CE}"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0845-1D7C-480D-8F0F-B755D8D4C22E}"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5B4F39-DE78-4F3B-B0A3-8DDB2307B4E8}"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7E849C-B502-44F2-B5D3-FD1BFB5C8BA4}"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09211-3BDD-456B-A899-5196ED2688DF}"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C7941E-0651-4449-8CC4-303D036F6751}"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72E26-9D40-46D0-839A-3212736FA610}"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3BCDC-C93B-4F6D-A2D7-45312AC6874B}"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16B482-6EB1-4BC7-8B80-6AB75B0DC693}"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15E43-9C96-48EB-8A0D-813BCD2EFC43}"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fontScale="90000"/>
          </a:bodyPr>
          <a:lstStyle/>
          <a:p>
            <a:pPr rtl="1"/>
            <a:br>
              <a:rPr lang="fa-IR" dirty="0">
                <a:cs typeface="B Yagut" panose="00000400000000000000" pitchFamily="2" charset="-78"/>
              </a:rPr>
            </a:br>
            <a:r>
              <a:rPr lang="fa-IR" dirty="0">
                <a:cs typeface="B Yagut" panose="00000400000000000000" pitchFamily="2" charset="-78"/>
              </a:rPr>
              <a:t>ارزیابی خطر در افراد مراجعه کننده </a:t>
            </a:r>
            <a:br>
              <a:rPr lang="en-US" dirty="0">
                <a:cs typeface="B Yagut" panose="00000400000000000000" pitchFamily="2" charset="-78"/>
              </a:rPr>
            </a:br>
            <a:endParaRPr lang="en-US"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4983"/>
    </mc:Choice>
    <mc:Fallback xmlns="">
      <p:transition spd="slow" advTm="1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نحوه ارزیابی  و طبقه بندی حال عمومی بیمار</a:t>
            </a:r>
            <a:br>
              <a:rPr lang="fa-IR" dirty="0">
                <a:cs typeface="B Yagut" panose="00000400000000000000" pitchFamily="2" charset="-78"/>
              </a:rPr>
            </a:br>
            <a:endParaRPr lang="en-US" dirty="0"/>
          </a:p>
        </p:txBody>
      </p:sp>
      <p:sp>
        <p:nvSpPr>
          <p:cNvPr id="3" name="Content Placeholder 2"/>
          <p:cNvSpPr>
            <a:spLocks noGrp="1"/>
          </p:cNvSpPr>
          <p:nvPr>
            <p:ph idx="1"/>
          </p:nvPr>
        </p:nvSpPr>
        <p:spPr>
          <a:xfrm>
            <a:off x="457200" y="1752600"/>
            <a:ext cx="8229600" cy="4525963"/>
          </a:xfrm>
        </p:spPr>
        <p:txBody>
          <a:bodyPr>
            <a:normAutofit/>
          </a:bodyPr>
          <a:lstStyle/>
          <a:p>
            <a:pPr marL="0" indent="0" algn="just" rtl="1">
              <a:buNone/>
            </a:pPr>
            <a:r>
              <a:rPr lang="fa-IR" sz="2800" dirty="0">
                <a:cs typeface="B Yagut" panose="00000400000000000000" pitchFamily="2" charset="-78"/>
              </a:rPr>
              <a:t>بررسی حال عمومی بیمار</a:t>
            </a:r>
          </a:p>
          <a:p>
            <a:pPr marL="0" indent="0" algn="just" rtl="1">
              <a:buNone/>
            </a:pPr>
            <a:r>
              <a:rPr lang="fa-IR" sz="2400" dirty="0">
                <a:cs typeface="B Yagut" panose="00000400000000000000" pitchFamily="2" charset="-78"/>
              </a:rPr>
              <a:t>بیماری ها و حوادث ناگواری که برای افراد پیش می آید علاوه بر تاثیر و ناراحتی که در قسمتی از بدن می گذارد در حال عمومی بیمار نیز تاثیرات زیادی دارد که برای سهولت کار حال عمومی را به سه دسته بزرگ تقسیم     می کنیم:</a:t>
            </a:r>
          </a:p>
          <a:p>
            <a:pPr marL="0" indent="0" algn="just" rtl="1">
              <a:buNone/>
            </a:pPr>
            <a:r>
              <a:rPr lang="fa-IR" sz="2400" dirty="0">
                <a:cs typeface="B Yagut" panose="00000400000000000000" pitchFamily="2" charset="-78"/>
              </a:rPr>
              <a:t>الف: حال عمومی بد نیست.</a:t>
            </a:r>
          </a:p>
          <a:p>
            <a:pPr marL="0" indent="0" algn="just" rtl="1">
              <a:buNone/>
            </a:pPr>
            <a:r>
              <a:rPr lang="fa-IR" sz="2400" dirty="0">
                <a:cs typeface="B Yagut" panose="00000400000000000000" pitchFamily="2" charset="-78"/>
              </a:rPr>
              <a:t>ب: حال عمومی بد است.</a:t>
            </a:r>
          </a:p>
          <a:p>
            <a:pPr marL="0" indent="0" algn="just" rtl="1">
              <a:buNone/>
            </a:pPr>
            <a:r>
              <a:rPr lang="fa-IR" sz="2400" dirty="0">
                <a:cs typeface="B Yagut" panose="00000400000000000000" pitchFamily="2" charset="-78"/>
              </a:rPr>
              <a:t>ج: حال عمومی خیلی بد است.</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10</a:t>
            </a:fld>
            <a:endParaRPr lang="en-US"/>
          </a:p>
        </p:txBody>
      </p:sp>
    </p:spTree>
    <p:extLst>
      <p:ext uri="{BB962C8B-B14F-4D97-AF65-F5344CB8AC3E}">
        <p14:creationId xmlns:p14="http://schemas.microsoft.com/office/powerpoint/2010/main" val="3292152366"/>
      </p:ext>
    </p:extLst>
  </p:cSld>
  <p:clrMapOvr>
    <a:masterClrMapping/>
  </p:clrMapOvr>
  <mc:AlternateContent xmlns:mc="http://schemas.openxmlformats.org/markup-compatibility/2006" xmlns:p14="http://schemas.microsoft.com/office/powerpoint/2010/main">
    <mc:Choice Requires="p14">
      <p:transition spd="slow" p14:dur="2000" advTm="37086"/>
    </mc:Choice>
    <mc:Fallback xmlns="">
      <p:transition spd="slow" advTm="3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نحوه ارزیابی  و طبقه بندی حال عمومی بیمار</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 rtl="1">
              <a:buNone/>
            </a:pPr>
            <a:r>
              <a:rPr lang="fa-IR" sz="2800" dirty="0">
                <a:cs typeface="B Yagut" panose="00000400000000000000" pitchFamily="2" charset="-78"/>
              </a:rPr>
              <a:t>الف: حال عمومی بد نیست.</a:t>
            </a:r>
          </a:p>
          <a:p>
            <a:pPr algn="just" rtl="1"/>
            <a:r>
              <a:rPr lang="fa-IR" sz="2400" dirty="0">
                <a:cs typeface="B Yagut" panose="00000400000000000000" pitchFamily="2" charset="-78"/>
              </a:rPr>
              <a:t>در اولین برخورد و تماس با بیمار متوجه می شوید هر چند که بیمار شکایت و ناراحتی دارد حال عمومی او بد نیست.</a:t>
            </a:r>
          </a:p>
          <a:p>
            <a:pPr algn="just" rtl="1"/>
            <a:r>
              <a:rPr lang="fa-IR" sz="2400" dirty="0">
                <a:cs typeface="B Yagut" panose="00000400000000000000" pitchFamily="2" charset="-78"/>
              </a:rPr>
              <a:t> ممکن است مختصري رنگ پریده و خسته به نظر بیاید.</a:t>
            </a:r>
          </a:p>
          <a:p>
            <a:pPr algn="just" rtl="1"/>
            <a:r>
              <a:rPr lang="fa-IR" sz="2400" dirty="0">
                <a:cs typeface="B Yagut" panose="00000400000000000000" pitchFamily="2" charset="-78"/>
              </a:rPr>
              <a:t>نسبتاً خوب و طبیعی راه می رود یا به طور طبیعی گریه می کند.</a:t>
            </a:r>
          </a:p>
          <a:p>
            <a:pPr algn="just" rtl="1"/>
            <a:r>
              <a:rPr lang="fa-IR" sz="2400" dirty="0">
                <a:cs typeface="B Yagut" panose="00000400000000000000" pitchFamily="2" charset="-78"/>
              </a:rPr>
              <a:t> صحبت شما را خوب می فهمد و جواب صحیح می دهد و یا کمی عصبی و ناراحت به نظر می آید از زندگی شکایت دارد و خیلی زود از جا درمی رود و ناراحت می شود.</a:t>
            </a:r>
          </a:p>
          <a:p>
            <a:pPr algn="just" rtl="1"/>
            <a:endParaRPr lang="en-US" sz="24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11</a:t>
            </a:fld>
            <a:endParaRPr lang="en-US"/>
          </a:p>
        </p:txBody>
      </p:sp>
    </p:spTree>
    <p:extLst>
      <p:ext uri="{BB962C8B-B14F-4D97-AF65-F5344CB8AC3E}">
        <p14:creationId xmlns:p14="http://schemas.microsoft.com/office/powerpoint/2010/main" val="409717122"/>
      </p:ext>
    </p:extLst>
  </p:cSld>
  <p:clrMapOvr>
    <a:masterClrMapping/>
  </p:clrMapOvr>
  <mc:AlternateContent xmlns:mc="http://schemas.openxmlformats.org/markup-compatibility/2006" xmlns:p14="http://schemas.microsoft.com/office/powerpoint/2010/main">
    <mc:Choice Requires="p14">
      <p:transition spd="slow" p14:dur="2000" advTm="63336"/>
    </mc:Choice>
    <mc:Fallback xmlns="">
      <p:transition spd="slow" advTm="6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a:cs typeface="B Yagut" panose="00000400000000000000" pitchFamily="2" charset="-78"/>
              </a:rPr>
              <a:t>نحوه ارزیابی  و طبقه بندی حال عمومی بیمار</a:t>
            </a:r>
            <a:br>
              <a:rPr lang="fa-IR" dirty="0">
                <a:cs typeface="B Yagut" panose="00000400000000000000" pitchFamily="2" charset="-78"/>
              </a:rPr>
            </a:br>
            <a:endParaRPr lang="en-US" dirty="0"/>
          </a:p>
        </p:txBody>
      </p:sp>
      <p:sp>
        <p:nvSpPr>
          <p:cNvPr id="3" name="Content Placeholder 2"/>
          <p:cNvSpPr>
            <a:spLocks noGrp="1"/>
          </p:cNvSpPr>
          <p:nvPr>
            <p:ph idx="1"/>
          </p:nvPr>
        </p:nvSpPr>
        <p:spPr>
          <a:xfrm>
            <a:off x="457200" y="1143000"/>
            <a:ext cx="8229600" cy="5105400"/>
          </a:xfrm>
        </p:spPr>
        <p:txBody>
          <a:bodyPr>
            <a:noAutofit/>
          </a:bodyPr>
          <a:lstStyle/>
          <a:p>
            <a:pPr marL="0" indent="0" algn="just" rtl="1">
              <a:buNone/>
            </a:pPr>
            <a:r>
              <a:rPr lang="fa-IR" sz="2400" dirty="0">
                <a:cs typeface="B Yagut" panose="00000400000000000000" pitchFamily="2" charset="-78"/>
              </a:rPr>
              <a:t> ب: حال عمومی بد است.</a:t>
            </a:r>
          </a:p>
          <a:p>
            <a:pPr algn="just" rtl="1"/>
            <a:r>
              <a:rPr lang="fa-IR" sz="2000" dirty="0">
                <a:cs typeface="B Yagut" panose="00000400000000000000" pitchFamily="2" charset="-78"/>
              </a:rPr>
              <a:t>بیمار خیلی رنگ پریده و زرد باشد و یا کبود شده باشد.</a:t>
            </a:r>
          </a:p>
          <a:p>
            <a:pPr algn="just" rtl="1"/>
            <a:r>
              <a:rPr lang="fa-IR" sz="2000" dirty="0">
                <a:cs typeface="B Yagut" panose="00000400000000000000" pitchFamily="2" charset="-78"/>
              </a:rPr>
              <a:t>ممکن است خیلی بی حال باشد.</a:t>
            </a:r>
          </a:p>
          <a:p>
            <a:pPr algn="just" rtl="1"/>
            <a:r>
              <a:rPr lang="fa-IR" sz="2000" dirty="0">
                <a:cs typeface="B Yagut" panose="00000400000000000000" pitchFamily="2" charset="-78"/>
              </a:rPr>
              <a:t>ممکن است خواب آلود باشد.</a:t>
            </a:r>
          </a:p>
          <a:p>
            <a:pPr algn="just" rtl="1"/>
            <a:r>
              <a:rPr lang="fa-IR" sz="2000" dirty="0">
                <a:cs typeface="B Yagut" panose="00000400000000000000" pitchFamily="2" charset="-78"/>
              </a:rPr>
              <a:t>ممکن است بی قرار و تحریک پذیر باشد.</a:t>
            </a:r>
          </a:p>
          <a:p>
            <a:pPr algn="just" rtl="1"/>
            <a:r>
              <a:rPr lang="fa-IR" sz="2000" dirty="0">
                <a:cs typeface="B Yagut" panose="00000400000000000000" pitchFamily="2" charset="-78"/>
              </a:rPr>
              <a:t>ممکن است نتواند درست راه برود.</a:t>
            </a:r>
          </a:p>
          <a:p>
            <a:pPr algn="just" rtl="1"/>
            <a:r>
              <a:rPr lang="fa-IR" sz="2000" dirty="0">
                <a:cs typeface="B Yagut" panose="00000400000000000000" pitchFamily="2" charset="-78"/>
              </a:rPr>
              <a:t>ممکن است سوالات شما را درك نکند و جواب صحیح ندهد.</a:t>
            </a:r>
          </a:p>
          <a:p>
            <a:pPr algn="just" rtl="1"/>
            <a:r>
              <a:rPr lang="fa-IR" sz="2000" dirty="0">
                <a:cs typeface="B Yagut" panose="00000400000000000000" pitchFamily="2" charset="-78"/>
              </a:rPr>
              <a:t>صورت بیمار ممکن است برافروخته و قرمز رنگ باشد.</a:t>
            </a:r>
          </a:p>
          <a:p>
            <a:pPr algn="just" rtl="1"/>
            <a:r>
              <a:rPr lang="fa-IR" sz="2000" dirty="0">
                <a:cs typeface="B Yagut" panose="00000400000000000000" pitchFamily="2" charset="-78"/>
              </a:rPr>
              <a:t>بیمار ممکن است کمی تنگی نفس داشته باشد و یا تنفس او سریع و سطحی و یا پر سر و صدا همراه با خس خس باشد.</a:t>
            </a:r>
          </a:p>
          <a:p>
            <a:pPr algn="just" rtl="1"/>
            <a:r>
              <a:rPr lang="fa-IR" sz="2000" dirty="0">
                <a:cs typeface="B Yagut" panose="00000400000000000000" pitchFamily="2" charset="-78"/>
              </a:rPr>
              <a:t>بر روي پوست بیمار ممکن است دانه ها و بثورات و یا تغییر رنگ دیده شود.</a:t>
            </a:r>
          </a:p>
          <a:p>
            <a:pPr algn="just" rtl="1"/>
            <a:r>
              <a:rPr lang="fa-IR" sz="2000" dirty="0">
                <a:cs typeface="B Yagut" panose="00000400000000000000" pitchFamily="2" charset="-78"/>
              </a:rPr>
              <a:t>بیمار ممکن است علائم از دست دادن آب داشته باشد به عبارت دیگر بیمار ممکن است آب زیادي به علت استفراغ یا اسهال از دست داده باشد.</a:t>
            </a:r>
          </a:p>
          <a:p>
            <a:pPr algn="just" rtl="1"/>
            <a:r>
              <a:rPr lang="fa-IR" sz="2000" dirty="0">
                <a:cs typeface="B Yagut" panose="00000400000000000000" pitchFamily="2" charset="-78"/>
              </a:rPr>
              <a:t>بیمار ممکن است به خود بپیچد و داد بزند و بی قرار باشد.</a:t>
            </a:r>
          </a:p>
          <a:p>
            <a:pPr marL="0" indent="0" algn="just" rtl="1">
              <a:buNone/>
            </a:pP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12</a:t>
            </a:fld>
            <a:endParaRPr lang="en-US"/>
          </a:p>
        </p:txBody>
      </p:sp>
    </p:spTree>
    <p:extLst>
      <p:ext uri="{BB962C8B-B14F-4D97-AF65-F5344CB8AC3E}">
        <p14:creationId xmlns:p14="http://schemas.microsoft.com/office/powerpoint/2010/main" val="3331548448"/>
      </p:ext>
    </p:extLst>
  </p:cSld>
  <p:clrMapOvr>
    <a:masterClrMapping/>
  </p:clrMapOvr>
  <mc:AlternateContent xmlns:mc="http://schemas.openxmlformats.org/markup-compatibility/2006" xmlns:p14="http://schemas.microsoft.com/office/powerpoint/2010/main">
    <mc:Choice Requires="p14">
      <p:transition spd="slow" p14:dur="2000" advTm="54115"/>
    </mc:Choice>
    <mc:Fallback xmlns="">
      <p:transition spd="slow" advTm="5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نحوه ارزیابی و طبقه بندی  حال عمومی بیمار</a:t>
            </a:r>
            <a:br>
              <a:rPr lang="fa-IR" dirty="0">
                <a:cs typeface="B Yagut" panose="00000400000000000000" pitchFamily="2" charset="-78"/>
              </a:rPr>
            </a:br>
            <a:endParaRPr lang="en-US" dirty="0"/>
          </a:p>
        </p:txBody>
      </p:sp>
      <p:sp>
        <p:nvSpPr>
          <p:cNvPr id="3" name="Content Placeholder 2"/>
          <p:cNvSpPr>
            <a:spLocks noGrp="1"/>
          </p:cNvSpPr>
          <p:nvPr>
            <p:ph idx="1"/>
          </p:nvPr>
        </p:nvSpPr>
        <p:spPr>
          <a:xfrm>
            <a:off x="457200" y="1295400"/>
            <a:ext cx="8229600" cy="4830763"/>
          </a:xfrm>
        </p:spPr>
        <p:txBody>
          <a:bodyPr>
            <a:noAutofit/>
          </a:bodyPr>
          <a:lstStyle/>
          <a:p>
            <a:pPr marL="0" indent="0" algn="just" rtl="1">
              <a:buNone/>
            </a:pPr>
            <a:r>
              <a:rPr lang="fa-IR" sz="2800" dirty="0">
                <a:cs typeface="B Yagut" panose="00000400000000000000" pitchFamily="2" charset="-78"/>
              </a:rPr>
              <a:t>ج: حال عمومی خیلی بد است.</a:t>
            </a:r>
          </a:p>
          <a:p>
            <a:pPr algn="just" rtl="1"/>
            <a:r>
              <a:rPr lang="fa-IR" sz="2400" dirty="0">
                <a:cs typeface="B Yagut" panose="00000400000000000000" pitchFamily="2" charset="-78"/>
              </a:rPr>
              <a:t>بیمار ممکن است بی هوش و در حال اغما باشد و مثل آن است که بیمار در خواب است و شما نمی توانید او را بیدار کنید.</a:t>
            </a:r>
          </a:p>
          <a:p>
            <a:pPr algn="just" rtl="1"/>
            <a:r>
              <a:rPr lang="fa-IR" sz="2400" dirty="0">
                <a:cs typeface="B Yagut" panose="00000400000000000000" pitchFamily="2" charset="-78"/>
              </a:rPr>
              <a:t>بیمار ممکن است در حال تشنج باشد که در این حال بیمار به شدت می لرزد و خیلی بیقرار است . رنگ و روي او بسیار پریده و یا مرطوب و سرد است و ممکن است ترشح کف آلود از دهان او خارج شود و ممکن است بی اراده ادرار کند .</a:t>
            </a:r>
          </a:p>
          <a:p>
            <a:pPr algn="just" rtl="1"/>
            <a:r>
              <a:rPr lang="fa-IR" sz="2400" dirty="0">
                <a:cs typeface="B Yagut" panose="00000400000000000000" pitchFamily="2" charset="-78"/>
              </a:rPr>
              <a:t>ممکن است فوق العاده رنگ پریده یا کبود باشد.</a:t>
            </a:r>
          </a:p>
          <a:p>
            <a:pPr algn="just" rtl="1"/>
            <a:r>
              <a:rPr lang="fa-IR" sz="2400" dirty="0">
                <a:cs typeface="B Yagut" panose="00000400000000000000" pitchFamily="2" charset="-78"/>
              </a:rPr>
              <a:t>امکان دارد در حال خونریزي خیلی شدید باشد.</a:t>
            </a:r>
          </a:p>
          <a:p>
            <a:pPr algn="just" rtl="1"/>
            <a:r>
              <a:rPr lang="fa-IR" sz="2400" dirty="0">
                <a:cs typeface="B Yagut" panose="00000400000000000000" pitchFamily="2" charset="-78"/>
              </a:rPr>
              <a:t>گاهی اوقات ممکن است بثورات خیلی زیادي درروي صورت و دست و پاها داشته باشد و بثوراتی که در روي بدن است ممکن است به تعداد کمتر در مقایسه با صورت و دست و پا بوده و زیاد جلب توجه نکند.</a:t>
            </a:r>
          </a:p>
          <a:p>
            <a:pPr algn="just" rtl="1"/>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13</a:t>
            </a:fld>
            <a:endParaRPr lang="en-US"/>
          </a:p>
        </p:txBody>
      </p:sp>
    </p:spTree>
    <p:extLst>
      <p:ext uri="{BB962C8B-B14F-4D97-AF65-F5344CB8AC3E}">
        <p14:creationId xmlns:p14="http://schemas.microsoft.com/office/powerpoint/2010/main" val="2355802722"/>
      </p:ext>
    </p:extLst>
  </p:cSld>
  <p:clrMapOvr>
    <a:masterClrMapping/>
  </p:clrMapOvr>
  <mc:AlternateContent xmlns:mc="http://schemas.openxmlformats.org/markup-compatibility/2006" xmlns:p14="http://schemas.microsoft.com/office/powerpoint/2010/main">
    <mc:Choice Requires="p14">
      <p:transition spd="slow" p14:dur="2000" advTm="76787"/>
    </mc:Choice>
    <mc:Fallback xmlns="">
      <p:transition spd="slow" advTm="7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Autofit/>
          </a:bodyPr>
          <a:lstStyle/>
          <a:p>
            <a:pPr marL="0" indent="0" algn="just" rtl="1">
              <a:buNone/>
            </a:pPr>
            <a:r>
              <a:rPr lang="fa-IR" sz="2400" dirty="0">
                <a:cs typeface="B Yagut" panose="00000400000000000000" pitchFamily="2" charset="-78"/>
              </a:rPr>
              <a:t>معاینات عمومی:</a:t>
            </a:r>
          </a:p>
          <a:p>
            <a:pPr marL="0" indent="0" algn="just" rtl="1">
              <a:buNone/>
            </a:pPr>
            <a:r>
              <a:rPr lang="fa-IR" sz="2400" b="1" dirty="0">
                <a:cs typeface="B Yagut" panose="00000400000000000000" pitchFamily="2" charset="-78"/>
              </a:rPr>
              <a:t>قدم اول: </a:t>
            </a:r>
            <a:r>
              <a:rPr lang="fa-IR" sz="2400" dirty="0">
                <a:cs typeface="B Yagut" panose="00000400000000000000" pitchFamily="2" charset="-78"/>
              </a:rPr>
              <a:t>آماده کردن وسایل و محیط معاینه</a:t>
            </a:r>
          </a:p>
          <a:p>
            <a:pPr marL="0" indent="0" algn="just" rtl="1">
              <a:buNone/>
            </a:pPr>
            <a:r>
              <a:rPr lang="fa-IR" sz="2400" b="1" dirty="0">
                <a:cs typeface="B Yagut" panose="00000400000000000000" pitchFamily="2" charset="-78"/>
              </a:rPr>
              <a:t>قدم دوم: </a:t>
            </a:r>
            <a:r>
              <a:rPr lang="fa-IR" sz="2400" dirty="0">
                <a:cs typeface="B Yagut" panose="00000400000000000000" pitchFamily="2" charset="-78"/>
              </a:rPr>
              <a:t>سوال در مورد علت مراجعه </a:t>
            </a:r>
          </a:p>
          <a:p>
            <a:pPr marL="0" indent="0" algn="just" rtl="1">
              <a:buNone/>
            </a:pPr>
            <a:r>
              <a:rPr lang="fa-IR" sz="2400" b="1" dirty="0">
                <a:cs typeface="B Yagut" panose="00000400000000000000" pitchFamily="2" charset="-78"/>
              </a:rPr>
              <a:t>قدم سوم: </a:t>
            </a:r>
            <a:r>
              <a:rPr lang="fa-IR" sz="2400" dirty="0">
                <a:cs typeface="B Yagut" panose="00000400000000000000" pitchFamily="2" charset="-78"/>
              </a:rPr>
              <a:t>کنترل علائم حیاتی</a:t>
            </a:r>
          </a:p>
          <a:p>
            <a:pPr marL="0" indent="0" algn="just" rtl="1">
              <a:buNone/>
            </a:pPr>
            <a:r>
              <a:rPr lang="fa-IR" sz="2400" b="1" dirty="0">
                <a:cs typeface="B Yagut" panose="00000400000000000000" pitchFamily="2" charset="-78"/>
              </a:rPr>
              <a:t>قدم چهارم : </a:t>
            </a:r>
            <a:r>
              <a:rPr lang="fa-IR" sz="2400" dirty="0">
                <a:cs typeface="B Yagut" panose="00000400000000000000" pitchFamily="2" charset="-78"/>
              </a:rPr>
              <a:t>ارائه توصیه های بهداشتی و در صورت نیاز تجویز دارو و نحوه مصرف آن به بیمار</a:t>
            </a:r>
          </a:p>
          <a:p>
            <a:pPr marL="0" indent="0" algn="just" rtl="1">
              <a:buNone/>
            </a:pPr>
            <a:r>
              <a:rPr lang="fa-IR" sz="2400" b="1" dirty="0">
                <a:cs typeface="B Yagut" panose="00000400000000000000" pitchFamily="2" charset="-78"/>
              </a:rPr>
              <a:t>قدم پنجم : </a:t>
            </a:r>
            <a:r>
              <a:rPr lang="fa-IR" sz="2400" dirty="0">
                <a:cs typeface="B Yagut" panose="00000400000000000000" pitchFamily="2" charset="-78"/>
              </a:rPr>
              <a:t>ثبت اطلاعات در دفتر ثبت نام بیماران</a:t>
            </a:r>
          </a:p>
          <a:p>
            <a:pPr marL="0" indent="0" algn="just" rtl="1">
              <a:buNone/>
            </a:pPr>
            <a:r>
              <a:rPr lang="fa-IR" sz="2400" dirty="0">
                <a:cs typeface="B Yagut" panose="00000400000000000000" pitchFamily="2" charset="-78"/>
              </a:rPr>
              <a:t>*معاینات عمومی بیمار مطابق با درس آشنایی با نحوه معاینات فیزیکی صورت می گیرد.</a:t>
            </a:r>
          </a:p>
          <a:p>
            <a:pPr marL="0" indent="0" algn="just" rtl="1">
              <a:buNone/>
            </a:pPr>
            <a:endParaRPr lang="en-US" sz="24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14</a:t>
            </a:fld>
            <a:endParaRPr lang="en-US"/>
          </a:p>
        </p:txBody>
      </p:sp>
    </p:spTree>
    <p:extLst>
      <p:ext uri="{BB962C8B-B14F-4D97-AF65-F5344CB8AC3E}">
        <p14:creationId xmlns:p14="http://schemas.microsoft.com/office/powerpoint/2010/main" val="3175331315"/>
      </p:ext>
    </p:extLst>
  </p:cSld>
  <p:clrMapOvr>
    <a:masterClrMapping/>
  </p:clrMapOvr>
  <mc:AlternateContent xmlns:mc="http://schemas.openxmlformats.org/markup-compatibility/2006" xmlns:p14="http://schemas.microsoft.com/office/powerpoint/2010/main">
    <mc:Choice Requires="p14">
      <p:transition spd="slow" p14:dur="2000" advTm="88921"/>
    </mc:Choice>
    <mc:Fallback xmlns="">
      <p:transition spd="slow" advTm="8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295400"/>
          </a:xfrm>
        </p:spPr>
        <p:txBody>
          <a:bodyPr>
            <a:normAutofit fontScale="90000"/>
          </a:bodyPr>
          <a:lstStyle/>
          <a:p>
            <a:pPr rtl="1"/>
            <a:br>
              <a:rPr lang="fa-IR" dirty="0">
                <a:cs typeface="B Yagut" panose="00000400000000000000" pitchFamily="2" charset="-78"/>
              </a:rPr>
            </a:br>
            <a:br>
              <a:rPr lang="fa-IR" dirty="0">
                <a:cs typeface="B Yagut" panose="00000400000000000000" pitchFamily="2" charset="-78"/>
              </a:rPr>
            </a:br>
            <a:r>
              <a:rPr lang="fa-IR" dirty="0">
                <a:cs typeface="B Yagut" panose="00000400000000000000" pitchFamily="2" charset="-78"/>
              </a:rPr>
              <a:t>مراحل انجام معاینات</a:t>
            </a:r>
            <a:br>
              <a:rPr lang="fa-IR" dirty="0">
                <a:cs typeface="B Yagut" panose="00000400000000000000" pitchFamily="2" charset="-78"/>
              </a:rPr>
            </a:br>
            <a:r>
              <a:rPr lang="fa-IR" sz="3100" dirty="0">
                <a:cs typeface="B Yagut" panose="00000400000000000000" pitchFamily="2" charset="-78"/>
              </a:rPr>
              <a:t>معاینات عمومی(قدم اول): آماده کردن وسایل و محیط معاینه</a:t>
            </a:r>
            <a:br>
              <a:rPr lang="fa-IR" dirty="0">
                <a:cs typeface="B Yagut" panose="00000400000000000000" pitchFamily="2" charset="-78"/>
              </a:rPr>
            </a:br>
            <a:br>
              <a:rPr lang="fa-IR" dirty="0">
                <a:cs typeface="B Yagut" panose="00000400000000000000" pitchFamily="2" charset="-78"/>
              </a:rPr>
            </a:br>
            <a:endParaRPr lang="en-US" dirty="0"/>
          </a:p>
        </p:txBody>
      </p:sp>
      <p:sp>
        <p:nvSpPr>
          <p:cNvPr id="3" name="Content Placeholder 2"/>
          <p:cNvSpPr>
            <a:spLocks noGrp="1"/>
          </p:cNvSpPr>
          <p:nvPr>
            <p:ph idx="1"/>
          </p:nvPr>
        </p:nvSpPr>
        <p:spPr>
          <a:xfrm>
            <a:off x="457200" y="1905000"/>
            <a:ext cx="8229600" cy="4221163"/>
          </a:xfrm>
        </p:spPr>
        <p:txBody>
          <a:bodyPr>
            <a:normAutofit/>
          </a:bodyPr>
          <a:lstStyle/>
          <a:p>
            <a:pPr marL="0" indent="0" algn="just" rtl="1">
              <a:buNone/>
            </a:pPr>
            <a:r>
              <a:rPr lang="fa-IR" sz="2400" dirty="0">
                <a:cs typeface="B Yagut" panose="00000400000000000000" pitchFamily="2" charset="-78"/>
              </a:rPr>
              <a:t>قبل از شروع معاینه تمام وسایل کار را جهت جلوگیري از سر درگمی و طولانی شدن معاینه در دسترس خود قرار دهید . هر وسیله اي که با بدن بیمار باید تماس یابد قبل از استفاده با دست هایتان گرم کنید. چون تماس جسم سرد با بدن بیمار موجب ناراحتی و یا موجب تحریک و انقباض عضلات می شود و گاهی اوقات معاینه کننده را به اشتباه می اندازد همچنین قبل از شروع معاینه لازم است از درست کار کردن وسایل اطمینان حاصل کنید وسایل و لوازمی که معمولا براي معاینه لازم است روي میز قرار دهید.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15</a:t>
            </a:fld>
            <a:endParaRPr lang="en-US"/>
          </a:p>
        </p:txBody>
      </p:sp>
    </p:spTree>
    <p:extLst>
      <p:ext uri="{BB962C8B-B14F-4D97-AF65-F5344CB8AC3E}">
        <p14:creationId xmlns:p14="http://schemas.microsoft.com/office/powerpoint/2010/main" val="1413979492"/>
      </p:ext>
    </p:extLst>
  </p:cSld>
  <p:clrMapOvr>
    <a:masterClrMapping/>
  </p:clrMapOvr>
  <mc:AlternateContent xmlns:mc="http://schemas.openxmlformats.org/markup-compatibility/2006" xmlns:p14="http://schemas.microsoft.com/office/powerpoint/2010/main">
    <mc:Choice Requires="p14">
      <p:transition spd="slow" p14:dur="2000" advTm="127313"/>
    </mc:Choice>
    <mc:Fallback xmlns="">
      <p:transition spd="slow" advTm="12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100" dirty="0">
                <a:cs typeface="B Yagut" panose="00000400000000000000" pitchFamily="2" charset="-78"/>
              </a:rPr>
              <a:t>معاینات عمومی(قدم اول): آماده کردن وسایل و محیط معاینه</a:t>
            </a:r>
            <a:endParaRPr lang="en-US" dirty="0"/>
          </a:p>
        </p:txBody>
      </p:sp>
      <p:sp>
        <p:nvSpPr>
          <p:cNvPr id="3" name="Content Placeholder 2"/>
          <p:cNvSpPr>
            <a:spLocks noGrp="1"/>
          </p:cNvSpPr>
          <p:nvPr>
            <p:ph idx="1"/>
          </p:nvPr>
        </p:nvSpPr>
        <p:spPr>
          <a:xfrm>
            <a:off x="457200" y="1600200"/>
            <a:ext cx="8229600" cy="4800600"/>
          </a:xfrm>
        </p:spPr>
        <p:txBody>
          <a:bodyPr>
            <a:noAutofit/>
          </a:bodyPr>
          <a:lstStyle/>
          <a:p>
            <a:pPr algn="r" rtl="1"/>
            <a:r>
              <a:rPr lang="fa-IR" sz="1600" dirty="0">
                <a:cs typeface="B Yagut" panose="00000400000000000000" pitchFamily="2" charset="-78"/>
              </a:rPr>
              <a:t>وسایل و لوازم مورد نیاز معاینه:</a:t>
            </a:r>
          </a:p>
          <a:p>
            <a:pPr marL="514350" indent="-514350" algn="r" rtl="1">
              <a:buFont typeface="+mj-lt"/>
              <a:buAutoNum type="arabicPeriod"/>
            </a:pPr>
            <a:r>
              <a:rPr lang="fa-IR" sz="1600" dirty="0">
                <a:cs typeface="B Yagut" panose="00000400000000000000" pitchFamily="2" charset="-78"/>
              </a:rPr>
              <a:t>ترمومتر</a:t>
            </a:r>
          </a:p>
          <a:p>
            <a:pPr marL="514350" indent="-514350" algn="r" rtl="1">
              <a:buFont typeface="+mj-lt"/>
              <a:buAutoNum type="arabicPeriod"/>
            </a:pPr>
            <a:r>
              <a:rPr lang="fa-IR" sz="1600" dirty="0">
                <a:cs typeface="B Yagut" panose="00000400000000000000" pitchFamily="2" charset="-78"/>
              </a:rPr>
              <a:t> ظرف براي محلول ضد عفونی کننده</a:t>
            </a:r>
          </a:p>
          <a:p>
            <a:pPr marL="514350" indent="-514350" algn="r" rtl="1">
              <a:buFont typeface="+mj-lt"/>
              <a:buAutoNum type="arabicPeriod"/>
            </a:pPr>
            <a:r>
              <a:rPr lang="fa-IR" sz="1600" dirty="0">
                <a:cs typeface="B Yagut" panose="00000400000000000000" pitchFamily="2" charset="-78"/>
              </a:rPr>
              <a:t> وزنه</a:t>
            </a:r>
          </a:p>
          <a:p>
            <a:pPr marL="514350" indent="-514350" algn="r" rtl="1">
              <a:buFont typeface="+mj-lt"/>
              <a:buAutoNum type="arabicPeriod"/>
            </a:pPr>
            <a:r>
              <a:rPr lang="fa-IR" sz="1600" dirty="0">
                <a:cs typeface="B Yagut" panose="00000400000000000000" pitchFamily="2" charset="-78"/>
              </a:rPr>
              <a:t> دستگاه فشار خون</a:t>
            </a:r>
          </a:p>
          <a:p>
            <a:pPr marL="514350" indent="-514350" algn="r" rtl="1">
              <a:buFont typeface="+mj-lt"/>
              <a:buAutoNum type="arabicPeriod"/>
            </a:pPr>
            <a:r>
              <a:rPr lang="fa-IR" sz="1600" dirty="0">
                <a:cs typeface="B Yagut" panose="00000400000000000000" pitchFamily="2" charset="-78"/>
              </a:rPr>
              <a:t>گوشی</a:t>
            </a:r>
          </a:p>
          <a:p>
            <a:pPr marL="514350" indent="-514350" algn="r" rtl="1">
              <a:buFont typeface="+mj-lt"/>
              <a:buAutoNum type="arabicPeriod"/>
            </a:pPr>
            <a:r>
              <a:rPr lang="fa-IR" sz="1600" dirty="0">
                <a:cs typeface="B Yagut" panose="00000400000000000000" pitchFamily="2" charset="-78"/>
              </a:rPr>
              <a:t>آبسلانگ</a:t>
            </a:r>
          </a:p>
          <a:p>
            <a:pPr marL="514350" indent="-514350" algn="r" rtl="1">
              <a:buFont typeface="+mj-lt"/>
              <a:buAutoNum type="arabicPeriod"/>
            </a:pPr>
            <a:r>
              <a:rPr lang="fa-IR" sz="1600" dirty="0">
                <a:cs typeface="B Yagut" panose="00000400000000000000" pitchFamily="2" charset="-78"/>
              </a:rPr>
              <a:t>چراغ قوه</a:t>
            </a:r>
          </a:p>
          <a:p>
            <a:pPr marL="514350" indent="-514350" algn="r" rtl="1">
              <a:buFont typeface="+mj-lt"/>
              <a:buAutoNum type="arabicPeriod"/>
            </a:pPr>
            <a:r>
              <a:rPr lang="fa-IR" sz="1600" dirty="0">
                <a:cs typeface="B Yagut" panose="00000400000000000000" pitchFamily="2" charset="-78"/>
              </a:rPr>
              <a:t>سانتی متر</a:t>
            </a:r>
          </a:p>
          <a:p>
            <a:pPr marL="514350" indent="-514350" algn="r" rtl="1">
              <a:buFont typeface="+mj-lt"/>
              <a:buAutoNum type="arabicPeriod"/>
            </a:pPr>
            <a:r>
              <a:rPr lang="fa-IR" sz="1600" dirty="0">
                <a:cs typeface="B Yagut" panose="00000400000000000000" pitchFamily="2" charset="-78"/>
              </a:rPr>
              <a:t>برگه یادداشت</a:t>
            </a:r>
          </a:p>
          <a:p>
            <a:pPr marL="514350" indent="-514350" algn="r" rtl="1">
              <a:buFont typeface="+mj-lt"/>
              <a:buAutoNum type="arabicPeriod"/>
            </a:pPr>
            <a:r>
              <a:rPr lang="fa-IR" sz="1600" dirty="0">
                <a:cs typeface="B Yagut" panose="00000400000000000000" pitchFamily="2" charset="-78"/>
              </a:rPr>
              <a:t>خودکار یا قلم</a:t>
            </a:r>
          </a:p>
          <a:p>
            <a:pPr marL="514350" indent="-514350" algn="r" rtl="1">
              <a:buFont typeface="+mj-lt"/>
              <a:buAutoNum type="arabicPeriod"/>
            </a:pPr>
            <a:r>
              <a:rPr lang="fa-IR" sz="1600" dirty="0">
                <a:cs typeface="B Yagut" panose="00000400000000000000" pitchFamily="2" charset="-78"/>
              </a:rPr>
              <a:t>تایمر</a:t>
            </a:r>
          </a:p>
          <a:p>
            <a:pPr marL="514350" indent="-514350" algn="r" rtl="1">
              <a:buFont typeface="+mj-lt"/>
              <a:buAutoNum type="arabicPeriod"/>
            </a:pPr>
            <a:r>
              <a:rPr lang="fa-IR" sz="1600" dirty="0">
                <a:cs typeface="B Yagut" panose="00000400000000000000" pitchFamily="2" charset="-78"/>
              </a:rPr>
              <a:t>چارت مخصوص معاینه چشم</a:t>
            </a:r>
          </a:p>
          <a:p>
            <a:pPr marL="514350" indent="-514350" algn="r" rtl="1">
              <a:buFont typeface="+mj-lt"/>
              <a:buAutoNum type="arabicPeriod"/>
            </a:pPr>
            <a:r>
              <a:rPr lang="fa-IR" sz="1600" dirty="0">
                <a:cs typeface="B Yagut" panose="00000400000000000000" pitchFamily="2" charset="-78"/>
              </a:rPr>
              <a:t>ظرف پنبه تمیز</a:t>
            </a:r>
          </a:p>
          <a:p>
            <a:pPr marL="514350" indent="-514350" algn="r" rtl="1">
              <a:buFont typeface="+mj-lt"/>
              <a:buAutoNum type="arabicPeriod"/>
            </a:pPr>
            <a:r>
              <a:rPr lang="fa-IR" sz="1600" dirty="0">
                <a:cs typeface="B Yagut" panose="00000400000000000000" pitchFamily="2" charset="-78"/>
              </a:rPr>
              <a:t>ظرف پنبه و وسایل کثیف</a:t>
            </a:r>
          </a:p>
          <a:p>
            <a:pPr marL="514350" indent="-514350" algn="r" rtl="1">
              <a:buFont typeface="+mj-lt"/>
              <a:buAutoNum type="arabicPeriod"/>
            </a:pPr>
            <a:r>
              <a:rPr lang="fa-IR" sz="1600" dirty="0">
                <a:cs typeface="B Yagut" panose="00000400000000000000" pitchFamily="2" charset="-78"/>
              </a:rPr>
              <a:t>دفتر ثبت نام بیماران</a:t>
            </a:r>
            <a:endParaRPr lang="en-US" sz="16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16</a:t>
            </a:fld>
            <a:endParaRPr lang="en-US"/>
          </a:p>
        </p:txBody>
      </p:sp>
    </p:spTree>
    <p:extLst>
      <p:ext uri="{BB962C8B-B14F-4D97-AF65-F5344CB8AC3E}">
        <p14:creationId xmlns:p14="http://schemas.microsoft.com/office/powerpoint/2010/main" val="394039708"/>
      </p:ext>
    </p:extLst>
  </p:cSld>
  <p:clrMapOvr>
    <a:masterClrMapping/>
  </p:clrMapOvr>
  <mc:AlternateContent xmlns:mc="http://schemas.openxmlformats.org/markup-compatibility/2006" xmlns:p14="http://schemas.microsoft.com/office/powerpoint/2010/main">
    <mc:Choice Requires="p14">
      <p:transition spd="slow" p14:dur="2000" advTm="59600"/>
    </mc:Choice>
    <mc:Fallback xmlns="">
      <p:transition spd="slow" advTm="5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100" dirty="0">
                <a:cs typeface="B Yagut" panose="00000400000000000000" pitchFamily="2" charset="-78"/>
              </a:rPr>
              <a:t>معاینات عمومی(قدم اول): محیط معاینه</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800" dirty="0">
                <a:cs typeface="B Yagut" panose="00000400000000000000" pitchFamily="2" charset="-78"/>
              </a:rPr>
              <a:t>محیط معاینه:</a:t>
            </a:r>
          </a:p>
          <a:p>
            <a:pPr marL="0" indent="0" algn="just" rtl="1">
              <a:buNone/>
            </a:pPr>
            <a:r>
              <a:rPr lang="fa-IR" sz="2400" dirty="0">
                <a:cs typeface="B Yagut" panose="00000400000000000000" pitchFamily="2" charset="-78"/>
              </a:rPr>
              <a:t>باید اتاق مناسب براي معاینه در نظر گرفت ، اتاق باید داراي نور کافی باشد براي حفظ حریم بیمار می بایست پرده اتاق یا پاراوان را بکشید . اگر بیمار باید روي تخت معاینه دراز بکشد با گذاشتن یک بالش زیر سر او راحتی و آرامش وي را برقرار سازید. در صورت لزوم بیمار را در دراز کشیدن و بلند شدن از روي تخت کمک کنید اگر می خواهید کودکان و سالمندان را تحت معاینه قرار دهید قبلا از گرم بودن اتاق اطمینان حاصل کنید.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17</a:t>
            </a:fld>
            <a:endParaRPr lang="en-US"/>
          </a:p>
        </p:txBody>
      </p:sp>
    </p:spTree>
    <p:extLst>
      <p:ext uri="{BB962C8B-B14F-4D97-AF65-F5344CB8AC3E}">
        <p14:creationId xmlns:p14="http://schemas.microsoft.com/office/powerpoint/2010/main" val="3616527220"/>
      </p:ext>
    </p:extLst>
  </p:cSld>
  <p:clrMapOvr>
    <a:masterClrMapping/>
  </p:clrMapOvr>
  <mc:AlternateContent xmlns:mc="http://schemas.openxmlformats.org/markup-compatibility/2006" xmlns:p14="http://schemas.microsoft.com/office/powerpoint/2010/main">
    <mc:Choice Requires="p14">
      <p:transition spd="slow" p14:dur="2000" advTm="71393"/>
    </mc:Choice>
    <mc:Fallback xmlns="">
      <p:transition spd="slow" advTm="7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600" dirty="0">
                <a:cs typeface="B Yagut" panose="00000400000000000000" pitchFamily="2" charset="-78"/>
              </a:rPr>
              <a:t>معاینات عمومی(قدم دوم): سوال در مورد علت مراجعه </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fontScale="62500" lnSpcReduction="20000"/>
          </a:bodyPr>
          <a:lstStyle/>
          <a:p>
            <a:pPr algn="r" rtl="1"/>
            <a:r>
              <a:rPr lang="fa-IR" sz="3800" dirty="0">
                <a:cs typeface="B Yagut" panose="00000400000000000000" pitchFamily="2" charset="-78"/>
              </a:rPr>
              <a:t>سوالات زیر را از بیمار بپرسید: ( در اینجا علت مراجعه درد در نظر گرفته شده است)</a:t>
            </a:r>
          </a:p>
          <a:p>
            <a:pPr algn="r" rtl="1">
              <a:buFont typeface="Wingdings" panose="05000000000000000000" pitchFamily="2" charset="2"/>
              <a:buChar char="v"/>
            </a:pPr>
            <a:r>
              <a:rPr lang="fa-IR" sz="3800" dirty="0">
                <a:cs typeface="B Yagut" panose="00000400000000000000" pitchFamily="2" charset="-78"/>
              </a:rPr>
              <a:t>زمان: </a:t>
            </a:r>
          </a:p>
          <a:p>
            <a:pPr algn="r" rtl="1"/>
            <a:r>
              <a:rPr lang="fa-IR" dirty="0">
                <a:cs typeface="B Yagut" panose="00000400000000000000" pitchFamily="2" charset="-78"/>
              </a:rPr>
              <a:t>چه وقت متوجه وجود درد شده اید؟</a:t>
            </a:r>
          </a:p>
          <a:p>
            <a:pPr algn="r" rtl="1"/>
            <a:r>
              <a:rPr lang="fa-IR" dirty="0">
                <a:cs typeface="B Yagut" panose="00000400000000000000" pitchFamily="2" charset="-78"/>
              </a:rPr>
              <a:t>چقدر از زمان شروع درد گذشته است؟</a:t>
            </a:r>
          </a:p>
          <a:p>
            <a:pPr algn="r" rtl="1"/>
            <a:r>
              <a:rPr lang="fa-IR" dirty="0">
                <a:cs typeface="B Yagut" panose="00000400000000000000" pitchFamily="2" charset="-78"/>
              </a:rPr>
              <a:t>آیا از آن زمان تا به حال درد داشته اید؟</a:t>
            </a:r>
          </a:p>
          <a:p>
            <a:pPr algn="r" rtl="1"/>
            <a:r>
              <a:rPr lang="fa-IR" dirty="0">
                <a:cs typeface="B Yagut" panose="00000400000000000000" pitchFamily="2" charset="-78"/>
              </a:rPr>
              <a:t>آیا موقعی که درد گرفته اید مداوم و پایدار بوده یا نوسان داشته است؟</a:t>
            </a:r>
          </a:p>
          <a:p>
            <a:pPr algn="r" rtl="1">
              <a:buFont typeface="Wingdings" panose="05000000000000000000" pitchFamily="2" charset="2"/>
              <a:buChar char="v"/>
            </a:pPr>
            <a:r>
              <a:rPr lang="fa-IR" sz="3800" dirty="0">
                <a:cs typeface="B Yagut" panose="00000400000000000000" pitchFamily="2" charset="-78"/>
              </a:rPr>
              <a:t>مقدار یا شدت:</a:t>
            </a:r>
          </a:p>
          <a:p>
            <a:pPr algn="r" rtl="1"/>
            <a:r>
              <a:rPr lang="fa-IR" dirty="0">
                <a:cs typeface="B Yagut" panose="00000400000000000000" pitchFamily="2" charset="-78"/>
              </a:rPr>
              <a:t>منظور شما از مقدار چیست؟</a:t>
            </a:r>
          </a:p>
          <a:p>
            <a:pPr algn="r" rtl="1"/>
            <a:r>
              <a:rPr lang="fa-IR" dirty="0">
                <a:cs typeface="B Yagut" panose="00000400000000000000" pitchFamily="2" charset="-78"/>
              </a:rPr>
              <a:t>درد چه اثري در فعالیت هاي روزانه شما گذاشته است؟</a:t>
            </a:r>
          </a:p>
          <a:p>
            <a:pPr algn="r" rtl="1">
              <a:buFont typeface="Wingdings" panose="05000000000000000000" pitchFamily="2" charset="2"/>
              <a:buChar char="v"/>
            </a:pPr>
            <a:r>
              <a:rPr lang="fa-IR" sz="3800" dirty="0">
                <a:cs typeface="B Yagut" panose="00000400000000000000" pitchFamily="2" charset="-78"/>
              </a:rPr>
              <a:t>کیفیت:</a:t>
            </a:r>
          </a:p>
          <a:p>
            <a:pPr algn="r" rtl="1"/>
            <a:r>
              <a:rPr lang="fa-IR" dirty="0">
                <a:cs typeface="B Yagut" panose="00000400000000000000" pitchFamily="2" charset="-78"/>
              </a:rPr>
              <a:t>احساس درد شبیه چیست؟</a:t>
            </a:r>
          </a:p>
          <a:p>
            <a:pPr algn="r" rtl="1"/>
            <a:r>
              <a:rPr lang="fa-IR" dirty="0">
                <a:cs typeface="B Yagut" panose="00000400000000000000" pitchFamily="2" charset="-78"/>
              </a:rPr>
              <a:t>منظور شما از درد شدید و سخت چیست؟</a:t>
            </a:r>
          </a:p>
          <a:p>
            <a:pPr algn="r" rtl="1"/>
            <a:r>
              <a:rPr lang="fa-IR" dirty="0">
                <a:cs typeface="B Yagut" panose="00000400000000000000" pitchFamily="2" charset="-78"/>
              </a:rPr>
              <a:t>آیا درد نیز، مبهم و یا سوزناك است؟</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18</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7462118"/>
      </p:ext>
    </p:extLst>
  </p:cSld>
  <p:clrMapOvr>
    <a:masterClrMapping/>
  </p:clrMapOvr>
  <mc:AlternateContent xmlns:mc="http://schemas.openxmlformats.org/markup-compatibility/2006" xmlns:p14="http://schemas.microsoft.com/office/powerpoint/2010/main">
    <mc:Choice Requires="p14">
      <p:transition spd="slow" p14:dur="2000" advTm="81209"/>
    </mc:Choice>
    <mc:Fallback xmlns="">
      <p:transition spd="slow" advTm="8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600" dirty="0">
                <a:cs typeface="B Yagut" panose="00000400000000000000" pitchFamily="2" charset="-78"/>
              </a:rPr>
              <a:t>معاینات عمومی(قدم دوم): سوال در مورد علت مراجعه</a:t>
            </a:r>
            <a:endParaRPr lang="en-US" dirty="0"/>
          </a:p>
        </p:txBody>
      </p:sp>
      <p:sp>
        <p:nvSpPr>
          <p:cNvPr id="3" name="Content Placeholder 2"/>
          <p:cNvSpPr>
            <a:spLocks noGrp="1"/>
          </p:cNvSpPr>
          <p:nvPr>
            <p:ph idx="1"/>
          </p:nvPr>
        </p:nvSpPr>
        <p:spPr/>
        <p:txBody>
          <a:bodyPr>
            <a:normAutofit fontScale="70000" lnSpcReduction="20000"/>
          </a:bodyPr>
          <a:lstStyle/>
          <a:p>
            <a:pPr algn="r" rtl="1">
              <a:buFont typeface="Wingdings" panose="05000000000000000000" pitchFamily="2" charset="2"/>
              <a:buChar char="v"/>
            </a:pPr>
            <a:r>
              <a:rPr lang="fa-IR" sz="3400" dirty="0">
                <a:cs typeface="B Yagut" panose="00000400000000000000" pitchFamily="2" charset="-78"/>
              </a:rPr>
              <a:t>موقعیت:</a:t>
            </a:r>
          </a:p>
          <a:p>
            <a:pPr algn="r" rtl="1"/>
            <a:r>
              <a:rPr lang="fa-IR" sz="2900" dirty="0">
                <a:cs typeface="B Yagut" panose="00000400000000000000" pitchFamily="2" charset="-78"/>
              </a:rPr>
              <a:t>آیا درد در حال استراحت به وجود می آید؟</a:t>
            </a:r>
          </a:p>
          <a:p>
            <a:pPr algn="r" rtl="1"/>
            <a:r>
              <a:rPr lang="fa-IR" sz="2900" dirty="0">
                <a:cs typeface="B Yagut" panose="00000400000000000000" pitchFamily="2" charset="-78"/>
              </a:rPr>
              <a:t>آیا وقتی شما از نظر روانی آشفته اید درد شروع می شود؟</a:t>
            </a:r>
          </a:p>
          <a:p>
            <a:pPr algn="r" rtl="1"/>
            <a:r>
              <a:rPr lang="fa-IR" sz="2900" dirty="0">
                <a:cs typeface="B Yagut" panose="00000400000000000000" pitchFamily="2" charset="-78"/>
              </a:rPr>
              <a:t>وقتی که درد شروع شد، کجا بودید؟</a:t>
            </a:r>
          </a:p>
          <a:p>
            <a:pPr algn="r" rtl="1">
              <a:buFont typeface="Wingdings" panose="05000000000000000000" pitchFamily="2" charset="2"/>
              <a:buChar char="v"/>
            </a:pPr>
            <a:r>
              <a:rPr lang="fa-IR" sz="3400" dirty="0">
                <a:cs typeface="B Yagut" panose="00000400000000000000" pitchFamily="2" charset="-78"/>
              </a:rPr>
              <a:t>محرك:</a:t>
            </a:r>
          </a:p>
          <a:p>
            <a:pPr algn="r" rtl="1"/>
            <a:r>
              <a:rPr lang="fa-IR" sz="2900" dirty="0">
                <a:cs typeface="B Yagut" panose="00000400000000000000" pitchFamily="2" charset="-78"/>
              </a:rPr>
              <a:t>چه عواملی درد را به وجود می آورد؟</a:t>
            </a:r>
          </a:p>
          <a:p>
            <a:pPr algn="r" rtl="1"/>
            <a:r>
              <a:rPr lang="fa-IR" sz="2900" dirty="0">
                <a:cs typeface="B Yagut" panose="00000400000000000000" pitchFamily="2" charset="-78"/>
              </a:rPr>
              <a:t>چه عواملی در شدید شدن درد موثرند؟</a:t>
            </a:r>
          </a:p>
          <a:p>
            <a:pPr algn="r" rtl="1">
              <a:buFont typeface="Wingdings" panose="05000000000000000000" pitchFamily="2" charset="2"/>
              <a:buChar char="v"/>
            </a:pPr>
            <a:r>
              <a:rPr lang="fa-IR" sz="3400" dirty="0">
                <a:cs typeface="B Yagut" panose="00000400000000000000" pitchFamily="2" charset="-78"/>
              </a:rPr>
              <a:t>تسکین دهنده:</a:t>
            </a:r>
          </a:p>
          <a:p>
            <a:pPr algn="r" rtl="1"/>
            <a:r>
              <a:rPr lang="fa-IR" sz="2900" dirty="0">
                <a:cs typeface="B Yagut" panose="00000400000000000000" pitchFamily="2" charset="-78"/>
              </a:rPr>
              <a:t>چه کاري آنرا تسکین می دهد؟</a:t>
            </a:r>
          </a:p>
          <a:p>
            <a:pPr algn="r" rtl="1"/>
            <a:r>
              <a:rPr lang="fa-IR" sz="2900" dirty="0">
                <a:cs typeface="B Yagut" panose="00000400000000000000" pitchFamily="2" charset="-78"/>
              </a:rPr>
              <a:t>آیا دراز کشیدن و استراحت کردن در بهبود درد موثر است؟</a:t>
            </a:r>
          </a:p>
          <a:p>
            <a:pPr algn="r" rtl="1">
              <a:buFont typeface="Wingdings" panose="05000000000000000000" pitchFamily="2" charset="2"/>
              <a:buChar char="v"/>
            </a:pPr>
            <a:r>
              <a:rPr lang="fa-IR" sz="3400" dirty="0">
                <a:cs typeface="B Yagut" panose="00000400000000000000" pitchFamily="2" charset="-78"/>
              </a:rPr>
              <a:t>عوامل همراه:</a:t>
            </a:r>
          </a:p>
          <a:p>
            <a:pPr algn="r" rtl="1"/>
            <a:r>
              <a:rPr lang="fa-IR" sz="2900" dirty="0">
                <a:cs typeface="B Yagut" panose="00000400000000000000" pitchFamily="2" charset="-78"/>
              </a:rPr>
              <a:t>آیا همراه درد تهوع هم داشته اید؟</a:t>
            </a:r>
          </a:p>
          <a:p>
            <a:pPr algn="r" rtl="1"/>
            <a:r>
              <a:rPr lang="fa-IR" sz="2900" dirty="0">
                <a:cs typeface="B Yagut" panose="00000400000000000000" pitchFamily="2" charset="-78"/>
              </a:rPr>
              <a:t>آیا همراه درد عرق ریزي هم داشته اید؟</a:t>
            </a:r>
            <a:endParaRPr lang="en-US" sz="29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19</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1558026"/>
      </p:ext>
    </p:extLst>
  </p:cSld>
  <p:clrMapOvr>
    <a:masterClrMapping/>
  </p:clrMapOvr>
  <mc:AlternateContent xmlns:mc="http://schemas.openxmlformats.org/markup-compatibility/2006" xmlns:p14="http://schemas.microsoft.com/office/powerpoint/2010/main">
    <mc:Choice Requires="p14">
      <p:transition spd="slow" p14:dur="2000" advTm="106665"/>
    </mc:Choice>
    <mc:Fallback xmlns="">
      <p:transition spd="slow" advTm="10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فاطمه قنبری</a:t>
            </a:r>
          </a:p>
          <a:p>
            <a:pPr marL="0" indent="0" algn="r" rtl="1">
              <a:buNone/>
            </a:pPr>
            <a:r>
              <a:rPr lang="fa-IR" sz="2000" dirty="0">
                <a:cs typeface="B Yagut" panose="00000400000000000000" pitchFamily="2" charset="-78"/>
              </a:rPr>
              <a:t>مدرک تحصیلی: کارشناسی ارشد مامایی</a:t>
            </a:r>
          </a:p>
          <a:p>
            <a:pPr marL="0" indent="0" algn="r" rtl="1">
              <a:buNone/>
            </a:pPr>
            <a:r>
              <a:rPr lang="fa-IR" sz="2000" dirty="0">
                <a:cs typeface="B Yagut" panose="00000400000000000000" pitchFamily="2" charset="-78"/>
              </a:rPr>
              <a:t>موقعیت اشتغال سازمانی مدرس: کارشناس مسئول آموزش بهورزی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a:cs typeface="B Yagut" panose="00000400000000000000" pitchFamily="2" charset="-78"/>
              </a:rPr>
              <a:t>roykard-be-shekayate-shaye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1026" name="Picture 2" descr="C:\Users\asus\Downloads\Cap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2362200"/>
            <a:ext cx="144779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6E260466-3987-4E78-8E3E-EC2259A95BEE}" type="slidenum">
              <a:rPr lang="en-US" smtClean="0"/>
              <a:t>2</a:t>
            </a:fld>
            <a:endParaRPr lang="en-US"/>
          </a:p>
        </p:txBody>
      </p:sp>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9362"/>
    </mc:Choice>
    <mc:Fallback xmlns="">
      <p:transition spd="slow" advTm="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600" dirty="0">
                <a:cs typeface="B Yagut" panose="00000400000000000000" pitchFamily="2" charset="-78"/>
              </a:rPr>
              <a:t>معاینات عمومی(قدم دوم): سوال در مورد علت مراجعه</a:t>
            </a:r>
            <a:endParaRPr lang="en-US" sz="36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سپس بیمار را روي تخت خوابانیده و اطراف او را پاروان بکشید و قسمتی از بدن که دچار ناراحتی است به طور کامل و منظم نگاه کنید و از نظر اندازه، شکل، وضعیت تقارن با ناحیه مقابل آن از نظر وجود هر نوع مسائل غیر طبیعی بررسی کنید.</a:t>
            </a:r>
          </a:p>
          <a:p>
            <a:pPr marL="0" indent="0" algn="just" rtl="1">
              <a:buNone/>
            </a:pPr>
            <a:r>
              <a:rPr lang="fa-IR" sz="2400" dirty="0">
                <a:cs typeface="B Yagut" panose="00000400000000000000" pitchFamily="2" charset="-78"/>
              </a:rPr>
              <a:t> براي تعیین خصوصیاتی نظیر قوام، شکل، حرارت و حرکات از لمس استفاده کنید. قبلاً ناخن ها را کوتاه کرده و دست را گرم نگه داشته و مودبانه شروع کنید. در حین انجام لمس، هر ناحیه و نقطه حساس را لمس کنید. از روش لمس با فشار، حساب شده و آهسته و با احترام استفاده کنید.</a:t>
            </a:r>
          </a:p>
          <a:p>
            <a:pPr marL="0" indent="0" algn="just" rtl="1">
              <a:buNone/>
            </a:pPr>
            <a:r>
              <a:rPr lang="fa-IR" sz="2400" dirty="0">
                <a:cs typeface="B Yagut" panose="00000400000000000000" pitchFamily="2" charset="-78"/>
              </a:rPr>
              <a:t>براي تعیین قوام و نبض دار بودن عضو از فشار نوك انگشتان استفاده کنید. جهت بررسی کیفیت درجه حرارت عضو را با پشت دست با انگشتان لمس کنید.</a:t>
            </a:r>
            <a:endParaRPr lang="en-US" sz="24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20</a:t>
            </a:fld>
            <a:endParaRPr lang="en-US"/>
          </a:p>
        </p:txBody>
      </p:sp>
    </p:spTree>
    <p:extLst>
      <p:ext uri="{BB962C8B-B14F-4D97-AF65-F5344CB8AC3E}">
        <p14:creationId xmlns:p14="http://schemas.microsoft.com/office/powerpoint/2010/main" val="1592499292"/>
      </p:ext>
    </p:extLst>
  </p:cSld>
  <p:clrMapOvr>
    <a:masterClrMapping/>
  </p:clrMapOvr>
  <mc:AlternateContent xmlns:mc="http://schemas.openxmlformats.org/markup-compatibility/2006" xmlns:p14="http://schemas.microsoft.com/office/powerpoint/2010/main">
    <mc:Choice Requires="p14">
      <p:transition spd="slow" p14:dur="2000" advTm="128235"/>
    </mc:Choice>
    <mc:Fallback xmlns="">
      <p:transition spd="slow" advTm="128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600" dirty="0">
                <a:cs typeface="B Yagut" panose="00000400000000000000" pitchFamily="2" charset="-78"/>
              </a:rPr>
              <a:t>معاینات عمومی(قدم سوم): کنترل علائم حیاتی</a:t>
            </a:r>
            <a:endParaRPr lang="en-US" sz="3600" dirty="0"/>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پس از اتمام معاینه، درجه حرارت، نبض، فشار خون و تعداد تنفس را کنترل و یادداشت کنید و در پایین آمدن بیمار از تخت و مرتب کردن و پوشیدن لباس به او کمک کنید و تخت معاینه را مرتب و تمیز نموده براي بیمار بعدي آماده کنید و در صورتی که بیمار مبتلا به بیماری هاي عفونی باشد توجهات ویژه شامل تعویض ملحفه و بهداشت فردي مراعات شود.</a:t>
            </a:r>
          </a:p>
          <a:p>
            <a:pPr algn="just" rtl="1"/>
            <a:r>
              <a:rPr lang="fa-IR" sz="2400" dirty="0">
                <a:cs typeface="B Yagut" panose="00000400000000000000" pitchFamily="2" charset="-78"/>
              </a:rPr>
              <a:t>روزهایی که پزشک مرکز بهداشتی درمانی از خانه بهداشت بازدید می کند و بیماران را معاینه می نماید لازم است به نکات زیر توجه شود:</a:t>
            </a:r>
          </a:p>
          <a:p>
            <a:pPr marL="514350" indent="-514350" algn="just" rtl="1">
              <a:buFont typeface="+mj-lt"/>
              <a:buAutoNum type="arabicPeriod"/>
            </a:pPr>
            <a:r>
              <a:rPr lang="fa-IR" sz="2400" dirty="0">
                <a:cs typeface="B Yagut" panose="00000400000000000000" pitchFamily="2" charset="-78"/>
              </a:rPr>
              <a:t>بیمار را براي معاینه توسط پزشک آماده کنید.</a:t>
            </a:r>
          </a:p>
          <a:p>
            <a:pPr marL="514350" indent="-514350" algn="just" rtl="1">
              <a:buFont typeface="+mj-lt"/>
              <a:buAutoNum type="arabicPeriod"/>
            </a:pPr>
            <a:r>
              <a:rPr lang="fa-IR" sz="2400" dirty="0">
                <a:cs typeface="B Yagut" panose="00000400000000000000" pitchFamily="2" charset="-78"/>
              </a:rPr>
              <a:t>در موقع معاینه به پزشک کمک کنید در صورتی که بیمار زن است فقط قسمتی از بدن او را که نیاز به معاینه دارد باز کنید و بقیه بدن او را بپوشانید.</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21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7696678"/>
      </p:ext>
    </p:extLst>
  </p:cSld>
  <p:clrMapOvr>
    <a:masterClrMapping/>
  </p:clrMapOvr>
  <mc:AlternateContent xmlns:mc="http://schemas.openxmlformats.org/markup-compatibility/2006" xmlns:p14="http://schemas.microsoft.com/office/powerpoint/2010/main">
    <mc:Choice Requires="p14">
      <p:transition spd="slow" p14:dur="2000" advTm="76005"/>
    </mc:Choice>
    <mc:Fallback xmlns="">
      <p:transition spd="slow" advTm="7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dirty="0">
                <a:cs typeface="B Yagut" panose="00000400000000000000" pitchFamily="2" charset="-78"/>
              </a:rPr>
              <a:t>معاینات عمومی(قدم سوم): کنترل علائم حیاتی</a:t>
            </a:r>
            <a:endParaRPr lang="en-US" dirty="0"/>
          </a:p>
        </p:txBody>
      </p:sp>
      <p:sp>
        <p:nvSpPr>
          <p:cNvPr id="3" name="Content Placeholder 2"/>
          <p:cNvSpPr>
            <a:spLocks noGrp="1"/>
          </p:cNvSpPr>
          <p:nvPr>
            <p:ph idx="1"/>
          </p:nvPr>
        </p:nvSpPr>
        <p:spPr/>
        <p:txBody>
          <a:bodyPr>
            <a:noAutofit/>
          </a:bodyPr>
          <a:lstStyle/>
          <a:p>
            <a:pPr algn="just" rtl="1"/>
            <a:r>
              <a:rPr lang="fa-IR" sz="2400" dirty="0">
                <a:cs typeface="B Yagut" panose="00000400000000000000" pitchFamily="2" charset="-78"/>
              </a:rPr>
              <a:t>تعريف علائم حياتی : علائمی هستند كه ما را از نحوه كاركرد دستگاه هاي حياتي بدن (سه دستگاه عصبي، تنفسي وگردش خون) آگاه مي سازند و بایستی بر اساس سرفصل های درس کمک های اولیه میزان انحراف آن ها از مقدارهای طبیعی سنجیده شوند که اين علائم عبارتند از: </a:t>
            </a:r>
          </a:p>
          <a:p>
            <a:pPr algn="just" rtl="1">
              <a:buFontTx/>
              <a:buChar char="-"/>
            </a:pPr>
            <a:r>
              <a:rPr lang="fa-IR" sz="2400" dirty="0">
                <a:cs typeface="B Yagut" panose="00000400000000000000" pitchFamily="2" charset="-78"/>
              </a:rPr>
              <a:t>سطح هوشياري و شيوه تكلم و رفتار</a:t>
            </a:r>
          </a:p>
          <a:p>
            <a:pPr algn="just" rtl="1">
              <a:buFontTx/>
              <a:buChar char="-"/>
            </a:pPr>
            <a:r>
              <a:rPr lang="fa-IR" sz="2400" dirty="0">
                <a:cs typeface="B Yagut" panose="00000400000000000000" pitchFamily="2" charset="-78"/>
              </a:rPr>
              <a:t>كيفيت تنفس</a:t>
            </a:r>
          </a:p>
          <a:p>
            <a:pPr algn="just" rtl="1">
              <a:buFontTx/>
              <a:buChar char="-"/>
            </a:pPr>
            <a:r>
              <a:rPr lang="fa-IR" sz="2400" dirty="0">
                <a:cs typeface="B Yagut" panose="00000400000000000000" pitchFamily="2" charset="-78"/>
              </a:rPr>
              <a:t>كيفيت نبض</a:t>
            </a:r>
          </a:p>
          <a:p>
            <a:pPr algn="just" rtl="1">
              <a:buFontTx/>
              <a:buChar char="-"/>
            </a:pPr>
            <a:r>
              <a:rPr lang="fa-IR" sz="2400" dirty="0">
                <a:cs typeface="B Yagut" panose="00000400000000000000" pitchFamily="2" charset="-78"/>
              </a:rPr>
              <a:t>دماي بدن</a:t>
            </a:r>
          </a:p>
          <a:p>
            <a:pPr algn="just" rtl="1">
              <a:buFontTx/>
              <a:buChar char="-"/>
            </a:pPr>
            <a:r>
              <a:rPr lang="fa-IR" sz="2400" dirty="0">
                <a:cs typeface="B Yagut" panose="00000400000000000000" pitchFamily="2" charset="-78"/>
              </a:rPr>
              <a:t>رنگ پوست</a:t>
            </a:r>
          </a:p>
          <a:p>
            <a:pPr algn="just" rtl="1">
              <a:buFontTx/>
              <a:buChar char="-"/>
            </a:pPr>
            <a:r>
              <a:rPr lang="fa-IR" sz="2400" dirty="0">
                <a:cs typeface="B Yagut" panose="00000400000000000000" pitchFamily="2" charset="-78"/>
              </a:rPr>
              <a:t>فشارخون</a:t>
            </a:r>
          </a:p>
          <a:p>
            <a:pPr algn="just" rtl="1">
              <a:buFontTx/>
              <a:buChar char="-"/>
            </a:pPr>
            <a:r>
              <a:rPr lang="fa-IR" sz="2400" dirty="0">
                <a:cs typeface="B Yagut" panose="00000400000000000000" pitchFamily="2" charset="-78"/>
              </a:rPr>
              <a:t>مردمك چشم</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22</a:t>
            </a:fld>
            <a:endParaRPr lang="en-US"/>
          </a:p>
        </p:txBody>
      </p:sp>
    </p:spTree>
    <p:extLst>
      <p:ext uri="{BB962C8B-B14F-4D97-AF65-F5344CB8AC3E}">
        <p14:creationId xmlns:p14="http://schemas.microsoft.com/office/powerpoint/2010/main" val="3285386255"/>
      </p:ext>
    </p:extLst>
  </p:cSld>
  <p:clrMapOvr>
    <a:masterClrMapping/>
  </p:clrMapOvr>
  <mc:AlternateContent xmlns:mc="http://schemas.openxmlformats.org/markup-compatibility/2006" xmlns:p14="http://schemas.microsoft.com/office/powerpoint/2010/main">
    <mc:Choice Requires="p14">
      <p:transition spd="slow" p14:dur="2000" advTm="59965"/>
    </mc:Choice>
    <mc:Fallback xmlns="">
      <p:transition spd="slow" advTm="59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dirty="0">
                <a:cs typeface="B Yagut" panose="00000400000000000000" pitchFamily="2" charset="-78"/>
              </a:rPr>
              <a:t>معاینات عمومی(قدم سوم): کنترل علائم حیاتی</a:t>
            </a:r>
            <a:endParaRPr lang="en-US" dirty="0"/>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800" dirty="0">
                <a:cs typeface="B Yagut" panose="00000400000000000000" pitchFamily="2" charset="-78"/>
              </a:rPr>
              <a:t>سطح هوشياري</a:t>
            </a:r>
            <a:r>
              <a:rPr lang="fa-IR" sz="2800" b="1" dirty="0">
                <a:cs typeface="B Yagut" panose="00000400000000000000" pitchFamily="2" charset="-78"/>
              </a:rPr>
              <a:t>: </a:t>
            </a:r>
          </a:p>
          <a:p>
            <a:pPr marL="0" indent="0" algn="just" rtl="1">
              <a:buNone/>
            </a:pPr>
            <a:r>
              <a:rPr lang="fa-IR" sz="2000" dirty="0">
                <a:cs typeface="B Yagut" panose="00000400000000000000" pitchFamily="2" charset="-78"/>
              </a:rPr>
              <a:t>اهميت ويژه اي دارد وبيان گر نحوه عملكرد قسمت اصلي دستگاه عصبي يعني مغز است. سطوح مختلف هوشياري با توجه به چگونگي پاسخ فرد به محرك هاي محيطي ارزيابي        مي گردد.</a:t>
            </a:r>
          </a:p>
          <a:p>
            <a:pPr algn="just" rtl="1">
              <a:buFont typeface="Wingdings" panose="05000000000000000000" pitchFamily="2" charset="2"/>
              <a:buChar char="v"/>
            </a:pPr>
            <a:r>
              <a:rPr lang="fa-IR" sz="2800" dirty="0">
                <a:cs typeface="B Yagut" panose="00000400000000000000" pitchFamily="2" charset="-78"/>
              </a:rPr>
              <a:t>تنفس :</a:t>
            </a:r>
          </a:p>
          <a:p>
            <a:pPr marL="0" indent="0" algn="just" rtl="1">
              <a:buNone/>
            </a:pPr>
            <a:r>
              <a:rPr lang="fa-IR" sz="2000" dirty="0">
                <a:cs typeface="B Yagut" panose="00000400000000000000" pitchFamily="2" charset="-78"/>
              </a:rPr>
              <a:t>چون قطع تنفسي باعث عدم دستيابي سلول هاي بدن (از جمله سلول هاي مغزي) به اكسيژن ومرگ فرد مي گردد، بنابراين تنفس نيز از علائم حياتي با اهميت به شمار مي رود. سرعت، نظم، عمق وصداي تنفس مصدوم را بررسي و يادداشت كنيد. تعداد تنفس به طور طبيعي، در يك فرد بزرگسال سالم ودر حال استراحت حدود 12تا 20 عدد در دقيقه است. تنفس، كاري بدون صدا ومنظم مي باشد، در صورتي كه تنفس فرد منظم است، مي توانيد براي 30 ثانيه به شمارش تنفس وي ادامه دهيد وعدد به دست آمده را در دو ضرب كنيد. اما اگر تنفس فرد نامنظم است، بايد حتما براي يك دقيقه كامل به شمارش ادامه دهيد.</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23</a:t>
            </a:fld>
            <a:endParaRPr lang="en-US"/>
          </a:p>
        </p:txBody>
      </p:sp>
    </p:spTree>
    <p:extLst>
      <p:ext uri="{BB962C8B-B14F-4D97-AF65-F5344CB8AC3E}">
        <p14:creationId xmlns:p14="http://schemas.microsoft.com/office/powerpoint/2010/main" val="882238905"/>
      </p:ext>
    </p:extLst>
  </p:cSld>
  <p:clrMapOvr>
    <a:masterClrMapping/>
  </p:clrMapOvr>
  <mc:AlternateContent xmlns:mc="http://schemas.openxmlformats.org/markup-compatibility/2006" xmlns:p14="http://schemas.microsoft.com/office/powerpoint/2010/main">
    <mc:Choice Requires="p14">
      <p:transition spd="slow" p14:dur="2000" advTm="182824"/>
    </mc:Choice>
    <mc:Fallback xmlns="">
      <p:transition spd="slow" advTm="18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dirty="0">
                <a:cs typeface="B Yagut" panose="00000400000000000000" pitchFamily="2" charset="-78"/>
              </a:rPr>
              <a:t>معاینات عمومی(قدم سوم): کنترل علائم حیاتی</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800" dirty="0">
                <a:cs typeface="B Yagut" panose="00000400000000000000" pitchFamily="2" charset="-78"/>
              </a:rPr>
              <a:t>نبض(گردش خون): </a:t>
            </a:r>
          </a:p>
          <a:p>
            <a:pPr marL="0" indent="0" algn="just" rtl="1">
              <a:buNone/>
            </a:pPr>
            <a:r>
              <a:rPr lang="fa-IR" sz="2000" dirty="0">
                <a:cs typeface="B Yagut" panose="00000400000000000000" pitchFamily="2" charset="-78"/>
              </a:rPr>
              <a:t>با بررسي نبض مي توان به چگونگي كار قلب مصدوم پي برد. براي حس كردن نبض بهتر است از نقاطي كه سرخرگ ها از نزديكي سطح بدن وترجيحا از نزديكي استخوان ها عبور مي كنند(مانند نبض مچ دست،گردن، شقيقه، كشاله ران، مچ پا وآرنج) استفاده كنيم. در افراد هوشيارمعمولاً ازلمس نبض مچ دست استفاده مي شود اما در افراد بي هوش از لمس نبض گردني استفاده مي كنيم.زيرا سرخرگ گردني يكي از انشعابات اصلي سرخرگ آئورت مي باشد. بنابراين قدرت نبض در آن بيشتر از ديگر سرخرگ ها ا ست. در شرایط فوریتی دراطفال نبض براکیال (آرنج) کنترل می شود.</a:t>
            </a: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24</a:t>
            </a:fld>
            <a:endParaRPr lang="en-US"/>
          </a:p>
        </p:txBody>
      </p:sp>
    </p:spTree>
    <p:extLst>
      <p:ext uri="{BB962C8B-B14F-4D97-AF65-F5344CB8AC3E}">
        <p14:creationId xmlns:p14="http://schemas.microsoft.com/office/powerpoint/2010/main" val="3954426453"/>
      </p:ext>
    </p:extLst>
  </p:cSld>
  <p:clrMapOvr>
    <a:masterClrMapping/>
  </p:clrMapOvr>
  <mc:AlternateContent xmlns:mc="http://schemas.openxmlformats.org/markup-compatibility/2006" xmlns:p14="http://schemas.microsoft.com/office/powerpoint/2010/main">
    <mc:Choice Requires="p14">
      <p:transition spd="slow" p14:dur="2000" advTm="61183"/>
    </mc:Choice>
    <mc:Fallback xmlns="">
      <p:transition spd="slow" advTm="6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dirty="0">
                <a:cs typeface="B Yagut" panose="00000400000000000000" pitchFamily="2" charset="-78"/>
              </a:rPr>
              <a:t>معاینات عمومی(قدم سوم): کنترل علائم حیاتی</a:t>
            </a:r>
            <a:endParaRPr lang="en-US" dirty="0"/>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800" dirty="0">
                <a:cs typeface="B Yagut" panose="00000400000000000000" pitchFamily="2" charset="-78"/>
              </a:rPr>
              <a:t>دمای بدن:</a:t>
            </a:r>
          </a:p>
          <a:p>
            <a:pPr marL="0" indent="0" algn="just" rtl="1">
              <a:buNone/>
            </a:pPr>
            <a:r>
              <a:rPr lang="fa-IR" sz="2000" dirty="0">
                <a:cs typeface="B Yagut" panose="00000400000000000000" pitchFamily="2" charset="-78"/>
              </a:rPr>
              <a:t>دماي بدن مصدوم نيز از علائم حياتي او محسوب مي شود. بررسي دماي بدن هم از نظر ارزيابي كاركرد دستگاه گردش خون وهم از نظر بروز حالتي مثل سرمازدگي، گرمازدگي،     بي حالي ويا كاهش عمومي دماي بدن با اهميت است.</a:t>
            </a:r>
          </a:p>
          <a:p>
            <a:pPr algn="just" rtl="1">
              <a:buFont typeface="Wingdings" panose="05000000000000000000" pitchFamily="2" charset="2"/>
              <a:buChar char="v"/>
            </a:pPr>
            <a:r>
              <a:rPr lang="fa-IR" sz="2800" dirty="0">
                <a:cs typeface="B Yagut" panose="00000400000000000000" pitchFamily="2" charset="-78"/>
              </a:rPr>
              <a:t>رنگ پوست:</a:t>
            </a:r>
          </a:p>
          <a:p>
            <a:pPr marL="0" indent="0" algn="just" rtl="1">
              <a:buNone/>
            </a:pPr>
            <a:r>
              <a:rPr lang="fa-IR" sz="2000" dirty="0">
                <a:cs typeface="B Yagut" panose="00000400000000000000" pitchFamily="2" charset="-78"/>
              </a:rPr>
              <a:t>رنگ پوست مصدوم علاوه بر بيان چگونگي خون رساني پوست، مي تواند اطلاعاتي درباره عملكرد دستگاه گردش خون، تنفس مصدوم وهمچنين برخي بيماري ها در اختيار ما قرار دهد (به طور مثال در موارد خونريزي يا كاهش مايعات بدن، ميزان خونرساني پوست كاهش       مي يابد و پوست رنگ پريده به نظر مي رسد. برعكس در موارد گرمازدگي پوست فرد قرمز و برافروخته است). رنگ پوست مصدوم را با پوست خود مقايسه كنيد وتغييرات آن را گزارش نمائيد. البته به خاطر داشته باشيد كه رنگ پوست در نژادهاي مختلف با هم تفاوت دارد.</a:t>
            </a:r>
            <a:endParaRPr lang="en-US" sz="20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25</a:t>
            </a:fld>
            <a:endParaRPr lang="en-US"/>
          </a:p>
        </p:txBody>
      </p:sp>
    </p:spTree>
    <p:extLst>
      <p:ext uri="{BB962C8B-B14F-4D97-AF65-F5344CB8AC3E}">
        <p14:creationId xmlns:p14="http://schemas.microsoft.com/office/powerpoint/2010/main" val="3037724109"/>
      </p:ext>
    </p:extLst>
  </p:cSld>
  <p:clrMapOvr>
    <a:masterClrMapping/>
  </p:clrMapOvr>
  <mc:AlternateContent xmlns:mc="http://schemas.openxmlformats.org/markup-compatibility/2006" xmlns:p14="http://schemas.microsoft.com/office/powerpoint/2010/main">
    <mc:Choice Requires="p14">
      <p:transition spd="slow" p14:dur="2000" advTm="84783"/>
    </mc:Choice>
    <mc:Fallback xmlns="">
      <p:transition spd="slow" advTm="8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dirty="0">
                <a:cs typeface="B Yagut" panose="00000400000000000000" pitchFamily="2" charset="-78"/>
              </a:rPr>
              <a:t>معاینات عمومی(قدم سوم): کنترل علائم حیاتی</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800" dirty="0">
                <a:cs typeface="B Yagut" panose="00000400000000000000" pitchFamily="2" charset="-78"/>
              </a:rPr>
              <a:t>فشارخون:</a:t>
            </a:r>
          </a:p>
          <a:p>
            <a:pPr marL="0" indent="0" algn="just" rtl="1">
              <a:buNone/>
            </a:pPr>
            <a:r>
              <a:rPr lang="fa-IR" sz="2000" dirty="0">
                <a:cs typeface="B Yagut" panose="00000400000000000000" pitchFamily="2" charset="-78"/>
              </a:rPr>
              <a:t>فشارخون مصدوم را براساس آموزش هاي قبلي اندازه گيري وگزارش نمائيد. اندازه فشارخون در سنين وشرايط مختلف متفاوت مي باشد.</a:t>
            </a:r>
          </a:p>
          <a:p>
            <a:pPr algn="just" rtl="1">
              <a:buFont typeface="Wingdings" panose="05000000000000000000" pitchFamily="2" charset="2"/>
              <a:buChar char="v"/>
            </a:pPr>
            <a:r>
              <a:rPr lang="fa-IR" sz="2800" dirty="0">
                <a:cs typeface="B Yagut" panose="00000400000000000000" pitchFamily="2" charset="-78"/>
              </a:rPr>
              <a:t>مردمک چشم:</a:t>
            </a:r>
          </a:p>
          <a:p>
            <a:pPr marL="0" indent="0" algn="just" rtl="1">
              <a:buNone/>
            </a:pPr>
            <a:r>
              <a:rPr lang="fa-IR" sz="2000" dirty="0">
                <a:cs typeface="B Yagut" panose="00000400000000000000" pitchFamily="2" charset="-78"/>
              </a:rPr>
              <a:t>قطر، تقارن و واكنش مردمك چشم ها به نور نيز جزء علائم حياتي است و به ويژه اطلاعات مفيدي را در باره نحوه عملكرد دستگاه عصبي مركزي در اختيار ما قرار مي دهد. عدم واكنش مردمك ها به نور، اندازه غير طبيعي مردمك ها (مردمك هاي بسيار تنگ يا گشاد) يا عدم تقارن آن ها مي تواند نشانه بروز اشكال در نحوه عملكرد چشم يا دستگاه عصبي مركزي باشد.</a:t>
            </a:r>
            <a:endParaRPr lang="en-US" sz="20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26</a:t>
            </a:fld>
            <a:endParaRPr lang="en-US"/>
          </a:p>
        </p:txBody>
      </p:sp>
    </p:spTree>
    <p:extLst>
      <p:ext uri="{BB962C8B-B14F-4D97-AF65-F5344CB8AC3E}">
        <p14:creationId xmlns:p14="http://schemas.microsoft.com/office/powerpoint/2010/main" val="1271377868"/>
      </p:ext>
    </p:extLst>
  </p:cSld>
  <p:clrMapOvr>
    <a:masterClrMapping/>
  </p:clrMapOvr>
  <mc:AlternateContent xmlns:mc="http://schemas.openxmlformats.org/markup-compatibility/2006" xmlns:p14="http://schemas.microsoft.com/office/powerpoint/2010/main">
    <mc:Choice Requires="p14">
      <p:transition spd="slow" p14:dur="2000" advTm="86604"/>
    </mc:Choice>
    <mc:Fallback xmlns="">
      <p:transition spd="slow" advTm="8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914400"/>
          </a:xfrm>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100" dirty="0">
                <a:cs typeface="B Yagut" panose="00000400000000000000" pitchFamily="2" charset="-78"/>
              </a:rPr>
              <a:t>معاینات عمومی(قدم چهارم): ارائه توصیه های بهداشتی و در صورت نیاز تجویز دارو و نحوه مصرف آن به بیمار</a:t>
            </a:r>
            <a:br>
              <a:rPr lang="fa-IR" sz="3100" dirty="0">
                <a:cs typeface="B Yagut" panose="00000400000000000000" pitchFamily="2" charset="-78"/>
              </a:rPr>
            </a:br>
            <a:endParaRPr lang="en-US" dirty="0"/>
          </a:p>
        </p:txBody>
      </p:sp>
      <p:sp>
        <p:nvSpPr>
          <p:cNvPr id="3" name="Content Placeholder 2"/>
          <p:cNvSpPr>
            <a:spLocks noGrp="1"/>
          </p:cNvSpPr>
          <p:nvPr>
            <p:ph idx="1"/>
          </p:nvPr>
        </p:nvSpPr>
        <p:spPr>
          <a:xfrm>
            <a:off x="457200" y="2133600"/>
            <a:ext cx="8229600" cy="3992563"/>
          </a:xfrm>
        </p:spPr>
        <p:txBody>
          <a:bodyPr>
            <a:normAutofit/>
          </a:bodyPr>
          <a:lstStyle/>
          <a:p>
            <a:pPr algn="just" rtl="1"/>
            <a:r>
              <a:rPr lang="fa-IR" sz="2000" dirty="0">
                <a:cs typeface="B Yagut" panose="00000400000000000000" pitchFamily="2" charset="-78"/>
              </a:rPr>
              <a:t>به بیمار دستورات فردي را ارائه نموده و داروهاي لازم را تجویز نمایید و مطمئن شوید که دستورات را به خوبی متوجه شده است.</a:t>
            </a:r>
            <a:endParaRPr lang="en-US" sz="20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27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4328342"/>
      </p:ext>
    </p:extLst>
  </p:cSld>
  <p:clrMapOvr>
    <a:masterClrMapping/>
  </p:clrMapOvr>
  <mc:AlternateContent xmlns:mc="http://schemas.openxmlformats.org/markup-compatibility/2006" xmlns:p14="http://schemas.microsoft.com/office/powerpoint/2010/main">
    <mc:Choice Requires="p14">
      <p:transition spd="slow" p14:dur="2000" advTm="30845"/>
    </mc:Choice>
    <mc:Fallback xmlns="">
      <p:transition spd="slow" advTm="3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rtl="1"/>
            <a:r>
              <a:rPr lang="fa-IR" dirty="0">
                <a:cs typeface="B Yagut" panose="00000400000000000000" pitchFamily="2" charset="-78"/>
              </a:rPr>
              <a:t>مراحل انجام معاینات</a:t>
            </a:r>
            <a:br>
              <a:rPr lang="fa-IR" dirty="0">
                <a:cs typeface="B Yagut" panose="00000400000000000000" pitchFamily="2" charset="-78"/>
              </a:rPr>
            </a:br>
            <a:r>
              <a:rPr lang="fa-IR" sz="3100" dirty="0">
                <a:cs typeface="B Yagut" panose="00000400000000000000" pitchFamily="2" charset="-78"/>
              </a:rPr>
              <a:t>معاینات عمومی(قدم پنجم): ثبت اطلاعات در دفتر ثبت نام بیماران</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algn="just" rtl="1"/>
            <a:r>
              <a:rPr lang="fa-IR" sz="2000" dirty="0">
                <a:cs typeface="B Yagut" panose="00000400000000000000" pitchFamily="2" charset="-78"/>
              </a:rPr>
              <a:t>در دفتر ثبت نام بیماران کلیه مطالب یادداشت شود.</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28</a:t>
            </a:fld>
            <a:endParaRPr lang="en-US"/>
          </a:p>
        </p:txBody>
      </p:sp>
    </p:spTree>
    <p:extLst>
      <p:ext uri="{BB962C8B-B14F-4D97-AF65-F5344CB8AC3E}">
        <p14:creationId xmlns:p14="http://schemas.microsoft.com/office/powerpoint/2010/main" val="188973173"/>
      </p:ext>
    </p:extLst>
  </p:cSld>
  <p:clrMapOvr>
    <a:masterClrMapping/>
  </p:clrMapOvr>
  <mc:AlternateContent xmlns:mc="http://schemas.openxmlformats.org/markup-compatibility/2006" xmlns:p14="http://schemas.microsoft.com/office/powerpoint/2010/main">
    <mc:Choice Requires="p14">
      <p:transition spd="slow" p14:dur="2000" advTm="52674"/>
    </mc:Choice>
    <mc:Fallback xmlns="">
      <p:transition spd="slow" advTm="5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000" dirty="0">
                <a:cs typeface="B Yagut" panose="00000400000000000000" pitchFamily="2" charset="-78"/>
              </a:rPr>
              <a:t>بهورزان باید جهت مراقبت و پیگیري، با توجه به حیطه وظایف خود اطلاعات کافی از بیماری ها داشته و پس از ارزیابی و تشخیص هر بیماري نسبت به درمان صحیح بیماران اقدام کنند و در صورت نیاز به سطح بالاتر ارجاع داده و این موارد را در دفتر ثبت نام بیماران نیز ثبت نمایند. </a:t>
            </a:r>
          </a:p>
          <a:p>
            <a:pPr marL="0" indent="0" algn="just" rtl="1">
              <a:buNone/>
            </a:pPr>
            <a:r>
              <a:rPr lang="fa-IR" sz="2000" dirty="0">
                <a:cs typeface="B Yagut" panose="00000400000000000000" pitchFamily="2" charset="-78"/>
              </a:rPr>
              <a:t>تکمیل صحیح هر یک از ستون هاي دفتر ثبت نام بیماران باعث می شود، اولاً بیماران در کمترین زمان و به طور کامل درمان شوند، ثانیاً مراقبت و پیگیري بیماران آسان تر خواهد بود. </a:t>
            </a:r>
          </a:p>
          <a:p>
            <a:pPr marL="0" indent="0" algn="just" rtl="1">
              <a:buNone/>
            </a:pPr>
            <a:r>
              <a:rPr lang="fa-IR" sz="2000" dirty="0">
                <a:cs typeface="B Yagut" panose="00000400000000000000" pitchFamily="2" charset="-78"/>
              </a:rPr>
              <a:t>پس این دفتر، مخصوص ثبت اطلاعات و مشخصات افرادي است که نیاز به دریافت خدمات درمانی دارند، بنابراین مشخصات و اطلاعات افرادي که براي دریافت داروهاي شاخه ی بهداشتی به خانه بهداشت مراجعه می کنند (قطره آهن، مولتی ویتامین و....)، در این دفتر ثبت نمی شود.</a:t>
            </a:r>
            <a:endParaRPr lang="en-US" sz="20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29</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5297562"/>
      </p:ext>
    </p:extLst>
  </p:cSld>
  <p:clrMapOvr>
    <a:masterClrMapping/>
  </p:clrMapOvr>
  <mc:AlternateContent xmlns:mc="http://schemas.openxmlformats.org/markup-compatibility/2006" xmlns:p14="http://schemas.microsoft.com/office/powerpoint/2010/main">
    <mc:Choice Requires="p14">
      <p:transition spd="slow" p14:dur="2000" advTm="117331"/>
    </mc:Choice>
    <mc:Fallback xmlns="">
      <p:transition spd="slow" advTm="1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514350" indent="-514350" algn="just" rtl="1">
              <a:buFont typeface="+mj-lt"/>
              <a:buAutoNum type="arabicPeriod"/>
            </a:pPr>
            <a:r>
              <a:rPr lang="fa-IR" sz="2400" dirty="0">
                <a:cs typeface="B Yagut" panose="00000400000000000000" pitchFamily="2" charset="-78"/>
              </a:rPr>
              <a:t>نحوه گرفتن شرح حال بیمار را به درستی انجام دهید.</a:t>
            </a:r>
          </a:p>
          <a:p>
            <a:pPr marL="514350" indent="-514350" algn="just" rtl="1">
              <a:buFont typeface="+mj-lt"/>
              <a:buAutoNum type="arabicPeriod"/>
            </a:pPr>
            <a:r>
              <a:rPr lang="fa-IR" sz="2400" dirty="0">
                <a:cs typeface="B Yagut" panose="00000400000000000000" pitchFamily="2" charset="-78"/>
              </a:rPr>
              <a:t>در اولین برخورد با بیمار حال عمومی بیمار را ارزیابی کنید.</a:t>
            </a:r>
          </a:p>
          <a:p>
            <a:pPr marL="514350" indent="-514350" algn="just" rtl="1">
              <a:buFont typeface="+mj-lt"/>
              <a:buAutoNum type="arabicPeriod"/>
            </a:pPr>
            <a:r>
              <a:rPr lang="fa-IR" sz="2400" dirty="0">
                <a:cs typeface="B Yagut" panose="00000400000000000000" pitchFamily="2" charset="-78"/>
              </a:rPr>
              <a:t>اصول صحیح معاینه بیمار را توضیح دهید.</a:t>
            </a:r>
            <a:endParaRPr lang="en-US" sz="2400" dirty="0">
              <a:cs typeface="B Yagut" panose="00000400000000000000" pitchFamily="2" charset="-78"/>
            </a:endParaRPr>
          </a:p>
          <a:p>
            <a:pPr marL="514350" indent="-514350" algn="just" rtl="1">
              <a:buFont typeface="+mj-lt"/>
              <a:buAutoNum type="arabicPeriod"/>
            </a:pPr>
            <a:r>
              <a:rPr lang="fa-IR" sz="2400" dirty="0">
                <a:cs typeface="B Yagut" panose="00000400000000000000" pitchFamily="2" charset="-78"/>
              </a:rPr>
              <a:t>وسایل لازم برای معاینه بیمار را آماده کنید.</a:t>
            </a:r>
          </a:p>
          <a:p>
            <a:pPr marL="514350" indent="-514350" algn="just" rtl="1">
              <a:buFont typeface="+mj-lt"/>
              <a:buAutoNum type="arabicPeriod"/>
            </a:pPr>
            <a:r>
              <a:rPr lang="fa-IR" sz="2400" dirty="0">
                <a:cs typeface="B Yagut" panose="00000400000000000000" pitchFamily="2" charset="-78"/>
              </a:rPr>
              <a:t>علائم حیاتی بیمار را به درستی اندازه گیری کنید.</a:t>
            </a:r>
          </a:p>
          <a:p>
            <a:pPr marL="514350" indent="-514350" algn="just" rtl="1">
              <a:buFont typeface="+mj-lt"/>
              <a:buAutoNum type="arabicPeriod"/>
            </a:pPr>
            <a:r>
              <a:rPr lang="fa-IR" sz="2400" dirty="0">
                <a:cs typeface="B Yagut" panose="00000400000000000000" pitchFamily="2" charset="-78"/>
              </a:rPr>
              <a:t>نحوه طبقه بندی و درمان بیماران را به طور صحیح انجام دهید.</a:t>
            </a:r>
          </a:p>
          <a:p>
            <a:pPr marL="514350" indent="-514350" algn="just" rtl="1">
              <a:buFont typeface="+mj-lt"/>
              <a:buAutoNum type="arabicPeriod"/>
            </a:pPr>
            <a:r>
              <a:rPr lang="fa-IR" sz="2400" dirty="0">
                <a:cs typeface="B Yagut" panose="00000400000000000000" pitchFamily="2" charset="-78"/>
              </a:rPr>
              <a:t>نحوه تکمیل دفتر ثبت نام بیماران را شرح دهید.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a:t>
            </a:fld>
            <a:endParaRPr lang="en-US"/>
          </a:p>
        </p:txBody>
      </p:sp>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53399"/>
    </mc:Choice>
    <mc:Fallback xmlns="">
      <p:transition spd="slow" advTm="5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هدف کلی دفتر ثبت نام بیماران:</a:t>
            </a:r>
          </a:p>
          <a:p>
            <a:pPr marL="0" indent="0" algn="just" rtl="1">
              <a:buNone/>
            </a:pPr>
            <a:r>
              <a:rPr lang="fa-IR" sz="2000" dirty="0">
                <a:cs typeface="B Yagut" panose="00000400000000000000" pitchFamily="2" charset="-78"/>
              </a:rPr>
              <a:t>ثبت مشخصات بیماران و بیماري افرادی که براي دریافت خدمات درمانی به خانه بهداشت مراجعه می کنند.</a:t>
            </a: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30</a:t>
            </a:fld>
            <a:endParaRPr lang="en-US"/>
          </a:p>
        </p:txBody>
      </p:sp>
    </p:spTree>
    <p:extLst>
      <p:ext uri="{BB962C8B-B14F-4D97-AF65-F5344CB8AC3E}">
        <p14:creationId xmlns:p14="http://schemas.microsoft.com/office/powerpoint/2010/main" val="746936306"/>
      </p:ext>
    </p:extLst>
  </p:cSld>
  <p:clrMapOvr>
    <a:masterClrMapping/>
  </p:clrMapOvr>
  <mc:AlternateContent xmlns:mc="http://schemas.openxmlformats.org/markup-compatibility/2006" xmlns:p14="http://schemas.microsoft.com/office/powerpoint/2010/main">
    <mc:Choice Requires="p14">
      <p:transition spd="slow" p14:dur="2000" advTm="37890"/>
    </mc:Choice>
    <mc:Fallback xmlns="">
      <p:transition spd="slow" advTm="3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فواید دفتر ثبت نام بیماران:</a:t>
            </a:r>
          </a:p>
          <a:p>
            <a:pPr algn="just" rtl="1"/>
            <a:r>
              <a:rPr lang="fa-IR" sz="2000" dirty="0">
                <a:cs typeface="B Yagut" panose="00000400000000000000" pitchFamily="2" charset="-78"/>
              </a:rPr>
              <a:t>مشخص کردن تعداد بیمارانی که توسط بهورز از خدمات درمانی خانه بهداشت بهره مند  شده اند.</a:t>
            </a:r>
          </a:p>
          <a:p>
            <a:pPr algn="just" rtl="1"/>
            <a:r>
              <a:rPr lang="fa-IR" sz="2000" dirty="0">
                <a:cs typeface="B Yagut" panose="00000400000000000000" pitchFamily="2" charset="-78"/>
              </a:rPr>
              <a:t>تاریخ پیگیري بیمارانی که مورد ارزیابی قرار گرفته و احتیاج به پیگیري دارند، مشخص  می شود.</a:t>
            </a:r>
          </a:p>
          <a:p>
            <a:pPr algn="just" rtl="1"/>
            <a:r>
              <a:rPr lang="fa-IR" sz="2000" dirty="0">
                <a:cs typeface="B Yagut" panose="00000400000000000000" pitchFamily="2" charset="-78"/>
              </a:rPr>
              <a:t>با مشاهده و بررسی ستون علت مراجعه و نتیجه مشاهدات می توان به شیوع انواع مختلف بیماری ها در جمعیت تحت پوشش پی برد.</a:t>
            </a:r>
          </a:p>
          <a:p>
            <a:pPr algn="just" rtl="1"/>
            <a:r>
              <a:rPr lang="fa-IR" sz="2000" dirty="0">
                <a:cs typeface="B Yagut" panose="00000400000000000000" pitchFamily="2" charset="-78"/>
              </a:rPr>
              <a:t>با مشاهده شماره ردیف در هر ماه می توان تعداد مراجعین را به سرعت بدست آورد.</a:t>
            </a:r>
          </a:p>
          <a:p>
            <a:pPr algn="just" rtl="1"/>
            <a:r>
              <a:rPr lang="fa-IR" sz="2000" dirty="0">
                <a:cs typeface="B Yagut" panose="00000400000000000000" pitchFamily="2" charset="-78"/>
              </a:rPr>
              <a:t>با مشاهده و بررسی ستون داروها و دستورات می توان به نحوه درمان و فعالیت درمانی بهورز خانه بهداشت پی برد.</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31</a:t>
            </a:fld>
            <a:endParaRPr lang="en-US"/>
          </a:p>
        </p:txBody>
      </p:sp>
    </p:spTree>
    <p:extLst>
      <p:ext uri="{BB962C8B-B14F-4D97-AF65-F5344CB8AC3E}">
        <p14:creationId xmlns:p14="http://schemas.microsoft.com/office/powerpoint/2010/main" val="36076385"/>
      </p:ext>
    </p:extLst>
  </p:cSld>
  <p:clrMapOvr>
    <a:masterClrMapping/>
  </p:clrMapOvr>
  <mc:AlternateContent xmlns:mc="http://schemas.openxmlformats.org/markup-compatibility/2006" xmlns:p14="http://schemas.microsoft.com/office/powerpoint/2010/main">
    <mc:Choice Requires="p14">
      <p:transition spd="slow" p14:dur="2000" advTm="146060"/>
    </mc:Choice>
    <mc:Fallback xmlns="">
      <p:transition spd="slow" advTm="14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اطلاعات ثبت نام بیماران براي هر بیمار شامل نکات زیر است:</a:t>
            </a:r>
          </a:p>
          <a:p>
            <a:pPr marL="0" indent="0" algn="r" rtl="1">
              <a:buNone/>
            </a:pPr>
            <a:r>
              <a:rPr lang="fa-IR" sz="2000" dirty="0">
                <a:cs typeface="B Yagut" panose="00000400000000000000" pitchFamily="2" charset="-78"/>
              </a:rPr>
              <a:t>- شماره ردیف</a:t>
            </a:r>
          </a:p>
          <a:p>
            <a:pPr marL="0" indent="0" algn="r" rtl="1">
              <a:buNone/>
            </a:pPr>
            <a:r>
              <a:rPr lang="fa-IR" sz="2000" dirty="0">
                <a:cs typeface="B Yagut" panose="00000400000000000000" pitchFamily="2" charset="-78"/>
              </a:rPr>
              <a:t>- تاریخ</a:t>
            </a:r>
          </a:p>
          <a:p>
            <a:pPr marL="0" indent="0" algn="r" rtl="1">
              <a:buNone/>
            </a:pPr>
            <a:r>
              <a:rPr lang="fa-IR" sz="2000" dirty="0">
                <a:cs typeface="B Yagut" panose="00000400000000000000" pitchFamily="2" charset="-78"/>
              </a:rPr>
              <a:t>- نام و نام خانوادگی</a:t>
            </a:r>
          </a:p>
          <a:p>
            <a:pPr marL="0" indent="0" algn="r" rtl="1">
              <a:buNone/>
            </a:pPr>
            <a:r>
              <a:rPr lang="fa-IR" sz="2000" dirty="0">
                <a:cs typeface="B Yagut" panose="00000400000000000000" pitchFamily="2" charset="-78"/>
              </a:rPr>
              <a:t>- آدرس</a:t>
            </a:r>
          </a:p>
          <a:p>
            <a:pPr marL="0" indent="0" algn="r" rtl="1">
              <a:buNone/>
            </a:pPr>
            <a:r>
              <a:rPr lang="fa-IR" sz="2000" dirty="0">
                <a:cs typeface="B Yagut" panose="00000400000000000000" pitchFamily="2" charset="-78"/>
              </a:rPr>
              <a:t>- سن</a:t>
            </a:r>
          </a:p>
          <a:p>
            <a:pPr marL="0" indent="0" algn="r" rtl="1">
              <a:buNone/>
            </a:pPr>
            <a:r>
              <a:rPr lang="fa-IR" sz="2000" dirty="0">
                <a:cs typeface="B Yagut" panose="00000400000000000000" pitchFamily="2" charset="-78"/>
              </a:rPr>
              <a:t>- علت مراجعه</a:t>
            </a:r>
          </a:p>
          <a:p>
            <a:pPr marL="0" indent="0" algn="r" rtl="1">
              <a:buNone/>
            </a:pPr>
            <a:r>
              <a:rPr lang="fa-IR" sz="2000" dirty="0">
                <a:cs typeface="B Yagut" panose="00000400000000000000" pitchFamily="2" charset="-78"/>
              </a:rPr>
              <a:t>- میزان فشار خون، درجه حرارت و تعداد تنفس</a:t>
            </a:r>
          </a:p>
          <a:p>
            <a:pPr marL="0" indent="0" algn="r" rtl="1">
              <a:buNone/>
            </a:pPr>
            <a:r>
              <a:rPr lang="fa-IR" sz="2000" dirty="0">
                <a:cs typeface="B Yagut" panose="00000400000000000000" pitchFamily="2" charset="-78"/>
              </a:rPr>
              <a:t>- نتیجه مشاهدات</a:t>
            </a:r>
          </a:p>
          <a:p>
            <a:pPr marL="0" indent="0" algn="r" rtl="1">
              <a:buNone/>
            </a:pPr>
            <a:r>
              <a:rPr lang="fa-IR" sz="2000" dirty="0">
                <a:cs typeface="B Yagut" panose="00000400000000000000" pitchFamily="2" charset="-78"/>
              </a:rPr>
              <a:t>- چگونگی تجویز دارو و دستورات</a:t>
            </a:r>
          </a:p>
          <a:p>
            <a:pPr marL="0" indent="0" algn="r" rtl="1">
              <a:buNone/>
            </a:pPr>
            <a:r>
              <a:rPr lang="fa-IR" sz="2000" dirty="0">
                <a:cs typeface="B Yagut" panose="00000400000000000000" pitchFamily="2" charset="-78"/>
              </a:rPr>
              <a:t>- ستون ارجاع</a:t>
            </a:r>
          </a:p>
          <a:p>
            <a:pPr marL="0" indent="0" algn="r" rtl="1">
              <a:buNone/>
            </a:pPr>
            <a:r>
              <a:rPr lang="fa-IR" sz="2000" dirty="0">
                <a:cs typeface="B Yagut" panose="00000400000000000000" pitchFamily="2" charset="-78"/>
              </a:rPr>
              <a:t>- ملاحظات</a:t>
            </a: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32</a:t>
            </a:fld>
            <a:endParaRPr lang="en-US"/>
          </a:p>
        </p:txBody>
      </p:sp>
    </p:spTree>
    <p:extLst>
      <p:ext uri="{BB962C8B-B14F-4D97-AF65-F5344CB8AC3E}">
        <p14:creationId xmlns:p14="http://schemas.microsoft.com/office/powerpoint/2010/main" val="1191826380"/>
      </p:ext>
    </p:extLst>
  </p:cSld>
  <p:clrMapOvr>
    <a:masterClrMapping/>
  </p:clrMapOvr>
  <mc:AlternateContent xmlns:mc="http://schemas.openxmlformats.org/markup-compatibility/2006" xmlns:p14="http://schemas.microsoft.com/office/powerpoint/2010/main">
    <mc:Choice Requires="p14">
      <p:transition spd="slow" p14:dur="2000" advTm="47847"/>
    </mc:Choice>
    <mc:Fallback xmlns="">
      <p:transition spd="slow" advTm="4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نحوه استفاده و نگهداري دفتر ثبت نام بیماران</a:t>
            </a:r>
          </a:p>
          <a:p>
            <a:pPr marL="0" indent="0" algn="just" rtl="1">
              <a:buNone/>
            </a:pPr>
            <a:r>
              <a:rPr lang="fa-IR" sz="2000" dirty="0">
                <a:cs typeface="B Yagut" panose="00000400000000000000" pitchFamily="2" charset="-78"/>
              </a:rPr>
              <a:t>دفتر ثبت نام بیماران همیشه در خانه بهداشت نگهداري می شود، نام و نشانی و علت مراجعه کلیه بیماران مراجعه کننده به خانه بهداشت در آن ثبت می شود.</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33</a:t>
            </a:fld>
            <a:endParaRPr lang="en-US"/>
          </a:p>
        </p:txBody>
      </p:sp>
    </p:spTree>
    <p:extLst>
      <p:ext uri="{BB962C8B-B14F-4D97-AF65-F5344CB8AC3E}">
        <p14:creationId xmlns:p14="http://schemas.microsoft.com/office/powerpoint/2010/main" val="3616865059"/>
      </p:ext>
    </p:extLst>
  </p:cSld>
  <p:clrMapOvr>
    <a:masterClrMapping/>
  </p:clrMapOvr>
  <mc:AlternateContent xmlns:mc="http://schemas.openxmlformats.org/markup-compatibility/2006" xmlns:p14="http://schemas.microsoft.com/office/powerpoint/2010/main">
    <mc:Choice Requires="p14">
      <p:transition spd="slow" p14:dur="2000" advTm="21595"/>
    </mc:Choice>
    <mc:Fallback xmlns="">
      <p:transition spd="slow" advTm="2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نحوه تکمیل دفتر ثبت نام بیماران:</a:t>
            </a:r>
          </a:p>
          <a:p>
            <a:pPr algn="just" rtl="1"/>
            <a:r>
              <a:rPr lang="fa-IR" sz="2000" dirty="0">
                <a:cs typeface="B Yagut" panose="00000400000000000000" pitchFamily="2" charset="-78"/>
              </a:rPr>
              <a:t>در صورتی که بیمار براي اولین بار به خانه بهداشت مراجعه می کند به ترتیب زیر فرم را تکمیل نمائید.</a:t>
            </a:r>
          </a:p>
          <a:p>
            <a:pPr algn="just" rtl="1">
              <a:buFont typeface="Wingdings" panose="05000000000000000000" pitchFamily="2" charset="2"/>
              <a:buChar char="ü"/>
            </a:pPr>
            <a:r>
              <a:rPr lang="fa-IR" sz="2000" dirty="0">
                <a:cs typeface="B Yagut" panose="00000400000000000000" pitchFamily="2" charset="-78"/>
              </a:rPr>
              <a:t> مشخصات کلی ثبت شده در قسمت بالاي فرم را تکمیل و تاریخ را به ماه و سال (مثلاً خرداد ماه 1399) یادداشت نمائید.</a:t>
            </a:r>
          </a:p>
          <a:p>
            <a:pPr algn="just" rtl="1"/>
            <a:r>
              <a:rPr lang="fa-IR" sz="2000" dirty="0">
                <a:cs typeface="B Yagut" panose="00000400000000000000" pitchFamily="2" charset="-78"/>
              </a:rPr>
              <a:t>شماره ردیف: در این ستون شماره ردیف را از اول هر ماه از شماره یک شروع کنید، یعنی به اولین بیمار مراجعه کننده در هر ماه شماره یک بدهید و این شماره را تا پایان آن ماه ادامه داده سپس در ماه بعدي از شماره یک شروع کنید.</a:t>
            </a:r>
          </a:p>
          <a:p>
            <a:pPr algn="just" rtl="1"/>
            <a:r>
              <a:rPr lang="fa-IR" sz="2000" dirty="0">
                <a:cs typeface="B Yagut" panose="00000400000000000000" pitchFamily="2" charset="-78"/>
              </a:rPr>
              <a:t>تاریخ: تاریخ مراجعه بیمار را بنویسید. (فقط تاریخ روز را وارد کنید.)</a:t>
            </a:r>
            <a:endParaRPr lang="en-US" sz="20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34</a:t>
            </a:fld>
            <a:endParaRPr lang="en-US"/>
          </a:p>
        </p:txBody>
      </p:sp>
    </p:spTree>
    <p:extLst>
      <p:ext uri="{BB962C8B-B14F-4D97-AF65-F5344CB8AC3E}">
        <p14:creationId xmlns:p14="http://schemas.microsoft.com/office/powerpoint/2010/main" val="588785003"/>
      </p:ext>
    </p:extLst>
  </p:cSld>
  <p:clrMapOvr>
    <a:masterClrMapping/>
  </p:clrMapOvr>
  <mc:AlternateContent xmlns:mc="http://schemas.openxmlformats.org/markup-compatibility/2006" xmlns:p14="http://schemas.microsoft.com/office/powerpoint/2010/main">
    <mc:Choice Requires="p14">
      <p:transition spd="slow" p14:dur="2000" advTm="85292"/>
    </mc:Choice>
    <mc:Fallback xmlns="">
      <p:transition spd="slow" advTm="85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algn="just" rtl="1"/>
            <a:r>
              <a:rPr lang="fa-IR" sz="2000" dirty="0">
                <a:cs typeface="B Yagut" panose="00000400000000000000" pitchFamily="2" charset="-78"/>
              </a:rPr>
              <a:t>نام و نام خانوادگی: در این ستون نام و نام خانوادگی شخص مراجعه کننده را ثبت کنید.</a:t>
            </a:r>
          </a:p>
          <a:p>
            <a:pPr algn="just" rtl="1"/>
            <a:r>
              <a:rPr lang="fa-IR" sz="2000" dirty="0">
                <a:cs typeface="B Yagut" panose="00000400000000000000" pitchFamily="2" charset="-78"/>
              </a:rPr>
              <a:t>کد ملی بیمار مراجعه کننده: کد ملی را را سئوال نموده و ثبت نمائید.</a:t>
            </a:r>
          </a:p>
          <a:p>
            <a:pPr algn="just" rtl="1"/>
            <a:r>
              <a:rPr lang="fa-IR" sz="2000" dirty="0">
                <a:cs typeface="B Yagut" panose="00000400000000000000" pitchFamily="2" charset="-78"/>
              </a:rPr>
              <a:t>آدرس: شماره ساختمان را سئوال نموده و ثبت نمائید.</a:t>
            </a:r>
          </a:p>
          <a:p>
            <a:pPr algn="just" rtl="1"/>
            <a:r>
              <a:rPr lang="fa-IR" sz="2000" dirty="0">
                <a:cs typeface="B Yagut" panose="00000400000000000000" pitchFamily="2" charset="-78"/>
              </a:rPr>
              <a:t>سن: در این ستون سن بیمار نوشته می شود که براي بررسی علائم حیاتی و تجویز صحیح دارو بر اساس دارونامه و دستور العمل ها بسیار اهمیت دارد. ( براي افراد زیر 6 سال به سال و ماه و برای کودکان زیر یک سال به ماه و برای کودکان زیر یک ماه به روز)</a:t>
            </a:r>
          </a:p>
          <a:p>
            <a:pPr algn="just" rtl="1"/>
            <a:r>
              <a:rPr lang="fa-IR" sz="2000" dirty="0">
                <a:cs typeface="B Yagut" panose="00000400000000000000" pitchFamily="2" charset="-78"/>
              </a:rPr>
              <a:t>علت مراجعه: علت مراجعه بیمار نوشته می شود. (اظهار بیمار و یا همراه بیمار که به دلیل آن به خانه بهداشت مراجعه نموده ا ست.)</a:t>
            </a:r>
          </a:p>
          <a:p>
            <a:pPr algn="just" rtl="1"/>
            <a:r>
              <a:rPr lang="fa-IR" sz="2000" dirty="0">
                <a:cs typeface="B Yagut" panose="00000400000000000000" pitchFamily="2" charset="-78"/>
              </a:rPr>
              <a:t>اگر اولین مراجعه بیمار باشد فقط علت مراجعه نوشته شود. مانند تب، سر درد، اسهال و ... ولی اگر مراجعه جهت پیگیري یا اقداماتی نظیر پانسمان و... طبق دستور مرکز خدمات جامع سلامت و یا پزشک باشد ستون علت مراجعه با توجه به فرم ارجاع تکمیل می شود.</a:t>
            </a:r>
          </a:p>
          <a:p>
            <a:pPr algn="just" rtl="1"/>
            <a:r>
              <a:rPr lang="fa-IR" sz="2000" dirty="0">
                <a:cs typeface="B Yagut" panose="00000400000000000000" pitchFamily="2" charset="-78"/>
              </a:rPr>
              <a:t>در سه ستون بعدي در صورت لزوم به ترتیب میزان فشار خون و درجه حرارت و تعداد تنفس را اندازه گرفته و یادداشت کنید.</a:t>
            </a:r>
            <a:endParaRPr lang="en-US" sz="20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35</a:t>
            </a:fld>
            <a:endParaRPr lang="en-US"/>
          </a:p>
        </p:txBody>
      </p:sp>
    </p:spTree>
    <p:extLst>
      <p:ext uri="{BB962C8B-B14F-4D97-AF65-F5344CB8AC3E}">
        <p14:creationId xmlns:p14="http://schemas.microsoft.com/office/powerpoint/2010/main" val="3640932216"/>
      </p:ext>
    </p:extLst>
  </p:cSld>
  <p:clrMapOvr>
    <a:masterClrMapping/>
  </p:clrMapOvr>
  <mc:AlternateContent xmlns:mc="http://schemas.openxmlformats.org/markup-compatibility/2006" xmlns:p14="http://schemas.microsoft.com/office/powerpoint/2010/main">
    <mc:Choice Requires="p14">
      <p:transition spd="slow" p14:dur="2000" advTm="114936"/>
    </mc:Choice>
    <mc:Fallback xmlns="">
      <p:transition spd="slow" advTm="11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Autofit/>
          </a:bodyPr>
          <a:lstStyle/>
          <a:p>
            <a:pPr algn="just" rtl="1"/>
            <a:r>
              <a:rPr lang="fa-IR" sz="2400" dirty="0">
                <a:cs typeface="B Yagut" panose="00000400000000000000" pitchFamily="2" charset="-78"/>
              </a:rPr>
              <a:t>نتیجه مشاهدات: </a:t>
            </a:r>
            <a:r>
              <a:rPr lang="fa-IR" sz="2000" dirty="0">
                <a:cs typeface="B Yagut" panose="00000400000000000000" pitchFamily="2" charset="-78"/>
              </a:rPr>
              <a:t>با توجه به علت مراجعه، بهورز باید با معاینات وگرفتن شرح حال اطلاعاتی را در مورد بیماری فرد به دست آورند به این عمل« ارزیابی کردن »، می گویند.</a:t>
            </a:r>
          </a:p>
          <a:p>
            <a:pPr algn="just" rtl="1"/>
            <a:r>
              <a:rPr lang="fa-IR" sz="2000" dirty="0">
                <a:cs typeface="B Yagut" panose="00000400000000000000" pitchFamily="2" charset="-78"/>
              </a:rPr>
              <a:t>نتیجه این ارزیابی در ستون «نتیجه مشاهدات» ثبت می شود، به عنوان مثال ارزیابی کردن در مانا شامل گوش کردن (خس خس و خرخر)، نگاه کردن (توکشیده شدن قفسه سینه، سوتغذیه شدید بالینی، وجود چرك در گلو یا گوش)، سئوال کردن (تشنج، قادر به آشامیدن بودن، خوب شیر خوردن)، لمس کردن ( داغی، هیپوترمی، برآمدگی پشت گوش، درد گوش) و شمارش تنفس کودك می باشد.</a:t>
            </a:r>
          </a:p>
          <a:p>
            <a:pPr algn="just" rtl="1"/>
            <a:r>
              <a:rPr lang="fa-IR" sz="2000" dirty="0">
                <a:cs typeface="B Yagut" panose="00000400000000000000" pitchFamily="2" charset="-78"/>
              </a:rPr>
              <a:t>نتیجه به دست آمده پس از ارزیابی کردن می تواند یکی از موارد بیماري خیلی شدید، پنومونی، سرماخوردگی، گلو درد ساده یا چرکی، گوش درد حاد یا مزمن باشد که در ستون «نتیجه مشاهدات» ثبت می شود.</a:t>
            </a:r>
          </a:p>
          <a:p>
            <a:pPr algn="just" rtl="1"/>
            <a:r>
              <a:rPr lang="fa-IR" sz="2400" dirty="0">
                <a:cs typeface="B Yagut" panose="00000400000000000000" pitchFamily="2" charset="-78"/>
              </a:rPr>
              <a:t>دارو و دستورات: </a:t>
            </a:r>
            <a:r>
              <a:rPr lang="fa-IR" sz="2000" dirty="0">
                <a:cs typeface="B Yagut" panose="00000400000000000000" pitchFamily="2" charset="-78"/>
              </a:rPr>
              <a:t>دارو و دستوراتی که به بیمار داده می شود و یا هر اقدامی که براي او انجام می گیرد، با ذکر نام، مقدار دارو و موارد اقدام شده مثل پانسمان و... یادداشت گردد.</a:t>
            </a:r>
            <a:endParaRPr lang="en-US" sz="20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36</a:t>
            </a:fld>
            <a:endParaRPr lang="en-US"/>
          </a:p>
        </p:txBody>
      </p:sp>
    </p:spTree>
    <p:extLst>
      <p:ext uri="{BB962C8B-B14F-4D97-AF65-F5344CB8AC3E}">
        <p14:creationId xmlns:p14="http://schemas.microsoft.com/office/powerpoint/2010/main" val="2070087085"/>
      </p:ext>
    </p:extLst>
  </p:cSld>
  <p:clrMapOvr>
    <a:masterClrMapping/>
  </p:clrMapOvr>
  <mc:AlternateContent xmlns:mc="http://schemas.openxmlformats.org/markup-compatibility/2006" xmlns:p14="http://schemas.microsoft.com/office/powerpoint/2010/main">
    <mc:Choice Requires="p14">
      <p:transition spd="slow" p14:dur="2000" advTm="92798"/>
    </mc:Choice>
    <mc:Fallback xmlns="">
      <p:transition spd="slow" advTm="9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ارجاع: </a:t>
            </a:r>
            <a:r>
              <a:rPr lang="fa-IR" sz="2000" dirty="0">
                <a:cs typeface="B Yagut" panose="00000400000000000000" pitchFamily="2" charset="-78"/>
              </a:rPr>
              <a:t>این ستون خود به دو ستون فرعی تقسیم شده است:</a:t>
            </a:r>
          </a:p>
          <a:p>
            <a:pPr algn="just" rtl="1"/>
            <a:r>
              <a:rPr lang="fa-IR" sz="2400" dirty="0">
                <a:cs typeface="B Yagut" panose="00000400000000000000" pitchFamily="2" charset="-78"/>
              </a:rPr>
              <a:t>ستون اول </a:t>
            </a:r>
            <a:r>
              <a:rPr lang="fa-IR" sz="2000" dirty="0">
                <a:cs typeface="B Yagut" panose="00000400000000000000" pitchFamily="2" charset="-78"/>
              </a:rPr>
              <a:t>که در آن بهورز نوشته شده ، منظور این است که بیمار به خاطر همین بیماری باید دوباره به خانه بهداشت و نزد بهورز مراجعه نماید در این صورت تاریخ مراجعه بعدي و یا پیگیري را در این ستون ثبت شود.</a:t>
            </a:r>
          </a:p>
          <a:p>
            <a:pPr algn="just" rtl="1"/>
            <a:r>
              <a:rPr lang="fa-IR" sz="2400" dirty="0">
                <a:cs typeface="B Yagut" panose="00000400000000000000" pitchFamily="2" charset="-78"/>
              </a:rPr>
              <a:t>ستون دوم </a:t>
            </a:r>
            <a:r>
              <a:rPr lang="fa-IR" sz="2000" dirty="0">
                <a:cs typeface="B Yagut" panose="00000400000000000000" pitchFamily="2" charset="-78"/>
              </a:rPr>
              <a:t>که در آن پزشک نوشته شده خود به دو ستون تقسیم می گردد.</a:t>
            </a:r>
          </a:p>
          <a:p>
            <a:pPr algn="just" rtl="1"/>
            <a:r>
              <a:rPr lang="fa-IR" sz="2400" dirty="0">
                <a:cs typeface="B Yagut" panose="00000400000000000000" pitchFamily="2" charset="-78"/>
              </a:rPr>
              <a:t>پزشک خانۀ بهداشت: </a:t>
            </a:r>
            <a:r>
              <a:rPr lang="fa-IR" sz="2000" dirty="0">
                <a:cs typeface="B Yagut" panose="00000400000000000000" pitchFamily="2" charset="-78"/>
              </a:rPr>
              <a:t>اگر بیمار ارجاع غیرفوري است در این ستون یک علامت ضربدر گذاشته شود.</a:t>
            </a:r>
          </a:p>
          <a:p>
            <a:pPr algn="just" rtl="1"/>
            <a:r>
              <a:rPr lang="fa-IR" sz="2400" dirty="0">
                <a:cs typeface="B Yagut" panose="00000400000000000000" pitchFamily="2" charset="-78"/>
              </a:rPr>
              <a:t>پزشک مرکز خدمات جامع سلامت: </a:t>
            </a:r>
            <a:r>
              <a:rPr lang="fa-IR" sz="2000" dirty="0">
                <a:cs typeface="B Yagut" panose="00000400000000000000" pitchFamily="2" charset="-78"/>
              </a:rPr>
              <a:t>اگر باید بیمار به مرکز خدمات جامع سلامت ارجاع شود ( ارجاع فوري) در این ستون یک علامت ضربدر گذاشته شود.</a:t>
            </a: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37</a:t>
            </a:fld>
            <a:endParaRPr lang="en-US"/>
          </a:p>
        </p:txBody>
      </p:sp>
    </p:spTree>
    <p:extLst>
      <p:ext uri="{BB962C8B-B14F-4D97-AF65-F5344CB8AC3E}">
        <p14:creationId xmlns:p14="http://schemas.microsoft.com/office/powerpoint/2010/main" val="2230783702"/>
      </p:ext>
    </p:extLst>
  </p:cSld>
  <p:clrMapOvr>
    <a:masterClrMapping/>
  </p:clrMapOvr>
  <mc:AlternateContent xmlns:mc="http://schemas.openxmlformats.org/markup-compatibility/2006" xmlns:p14="http://schemas.microsoft.com/office/powerpoint/2010/main">
    <mc:Choice Requires="p14">
      <p:transition spd="slow" p14:dur="2000" advTm="110418"/>
    </mc:Choice>
    <mc:Fallback xmlns="">
      <p:transition spd="slow" advTm="11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a:xfrm>
            <a:off x="457200" y="1371600"/>
            <a:ext cx="8229600" cy="4754563"/>
          </a:xfrm>
        </p:spPr>
        <p:txBody>
          <a:bodyPr>
            <a:noAutofit/>
          </a:bodyPr>
          <a:lstStyle/>
          <a:p>
            <a:pPr algn="just" rtl="1"/>
            <a:r>
              <a:rPr lang="fa-IR" sz="2400" dirty="0">
                <a:cs typeface="B Yagut" panose="00000400000000000000" pitchFamily="2" charset="-78"/>
              </a:rPr>
              <a:t>ملاحظات: </a:t>
            </a:r>
            <a:r>
              <a:rPr lang="fa-IR" sz="2000" dirty="0">
                <a:cs typeface="B Yagut" panose="00000400000000000000" pitchFamily="2" charset="-78"/>
              </a:rPr>
              <a:t>معمولا در این ستون چیزي توسط بهورز نوشته نمی شود بلکه مواردي که بازدیدکنندگان از خانه بهداشت (کاردان هاي منطقه، مربی، کارشناس و پزشک) پس از بررسی دفتر ضروري می دانند که جهت آموزش و یاددهی بهورز بنویسند به طور خلاصه ثبت می گردد و آن را جهت استفاده سرپرست خود باقی می گذارد.</a:t>
            </a:r>
          </a:p>
          <a:p>
            <a:pPr algn="just" rtl="1"/>
            <a:r>
              <a:rPr lang="fa-IR" sz="2400" dirty="0">
                <a:cs typeface="B Yagut" panose="00000400000000000000" pitchFamily="2" charset="-78"/>
              </a:rPr>
              <a:t>مراجعه بعدي:</a:t>
            </a:r>
          </a:p>
          <a:p>
            <a:pPr marL="0" indent="0" algn="just" rtl="1">
              <a:buNone/>
            </a:pPr>
            <a:r>
              <a:rPr lang="fa-IR" sz="2000" dirty="0">
                <a:cs typeface="B Yagut" panose="00000400000000000000" pitchFamily="2" charset="-78"/>
              </a:rPr>
              <a:t>      مراجعات بعدي بیمار به خانه بهداشت به یکی از اشکال زیر است:</a:t>
            </a:r>
          </a:p>
          <a:p>
            <a:pPr algn="just" rtl="1"/>
            <a:r>
              <a:rPr lang="fa-IR" sz="2400" dirty="0">
                <a:cs typeface="B Yagut" panose="00000400000000000000" pitchFamily="2" charset="-78"/>
              </a:rPr>
              <a:t>الف: </a:t>
            </a:r>
            <a:r>
              <a:rPr lang="fa-IR" sz="2000" dirty="0">
                <a:cs typeface="B Yagut" panose="00000400000000000000" pitchFamily="2" charset="-78"/>
              </a:rPr>
              <a:t>علت این مراجعه با علت قبلی(اول) کاملاً فرق می کند، در این صورت این فرد را به عنوان یک بیمار جدید حساب کرده و طبق دستورات قبلی (مراجعه اول) عمل نمائید.</a:t>
            </a:r>
          </a:p>
          <a:p>
            <a:pPr algn="just" rtl="1"/>
            <a:r>
              <a:rPr lang="fa-IR" sz="2400" dirty="0">
                <a:cs typeface="B Yagut" panose="00000400000000000000" pitchFamily="2" charset="-78"/>
              </a:rPr>
              <a:t>ب: </a:t>
            </a:r>
            <a:r>
              <a:rPr lang="fa-IR" sz="2000" dirty="0">
                <a:cs typeface="B Yagut" panose="00000400000000000000" pitchFamily="2" charset="-78"/>
              </a:rPr>
              <a:t>مراجعه بعدي بیمار به علت ارجاع او توسط بهورز براي پیگیري ناراحتی موجودش به وسیله خود بهورز در زمان مشخص شده می باشد.</a:t>
            </a:r>
            <a:endParaRPr lang="en-US" sz="20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38</a:t>
            </a:fld>
            <a:endParaRPr lang="en-US"/>
          </a:p>
        </p:txBody>
      </p:sp>
    </p:spTree>
    <p:extLst>
      <p:ext uri="{BB962C8B-B14F-4D97-AF65-F5344CB8AC3E}">
        <p14:creationId xmlns:p14="http://schemas.microsoft.com/office/powerpoint/2010/main" val="1197463331"/>
      </p:ext>
    </p:extLst>
  </p:cSld>
  <p:clrMapOvr>
    <a:masterClrMapping/>
  </p:clrMapOvr>
  <mc:AlternateContent xmlns:mc="http://schemas.openxmlformats.org/markup-compatibility/2006" xmlns:p14="http://schemas.microsoft.com/office/powerpoint/2010/main">
    <mc:Choice Requires="p14">
      <p:transition spd="slow" p14:dur="2000" advTm="102609"/>
    </mc:Choice>
    <mc:Fallback xmlns="">
      <p:transition spd="slow" advTm="102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دفتر ثبت نام بیماران و نحوه تکمیل آن</a:t>
            </a:r>
            <a:endParaRPr lang="en-US" sz="4000"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در این صورت به ترتیب زیر عمل کنید:</a:t>
            </a:r>
          </a:p>
          <a:p>
            <a:pPr algn="just" rtl="1"/>
            <a:r>
              <a:rPr lang="fa-IR" sz="2000" dirty="0">
                <a:cs typeface="B Yagut" panose="00000400000000000000" pitchFamily="2" charset="-78"/>
              </a:rPr>
              <a:t>در صورتی که بیمار پس از بازدید توسط بهورز معلوم گردد بهبودي یافته در مقابل نام بیمار در ستون ارجاع بهورز دور تاریخ مراجعه بعدي با دایره محدود و نتایج ارزیابی بیمار با همان شماره ردیف ثبت و زیر ستون ارجاع سفید باقی بماند.</a:t>
            </a:r>
          </a:p>
          <a:p>
            <a:pPr algn="just" rtl="1"/>
            <a:r>
              <a:rPr lang="fa-IR" sz="2000" dirty="0">
                <a:cs typeface="B Yagut" panose="00000400000000000000" pitchFamily="2" charset="-78"/>
              </a:rPr>
              <a:t>در صورتی که بیمار پس از ارزیابی مجدد توسط بهورز بهبود نیافته باشد با رعایت تاریخ و ذکر شماره ردیف مراجعه قبلی عیناً مانند مراجعه اول بر حسب مورد در ستون هاي مربوطه علامت (×) بگذارید. (زیر ستون ارجاع به بهورز به جاي ضربدر تاریخ مراجعه بعدي نوشته شود)</a:t>
            </a:r>
            <a:endParaRPr lang="en-US" sz="20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39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4746376"/>
      </p:ext>
    </p:extLst>
  </p:cSld>
  <p:clrMapOvr>
    <a:masterClrMapping/>
  </p:clrMapOvr>
  <mc:AlternateContent xmlns:mc="http://schemas.openxmlformats.org/markup-compatibility/2006" xmlns:p14="http://schemas.microsoft.com/office/powerpoint/2010/main">
    <mc:Choice Requires="p14">
      <p:transition spd="slow" p14:dur="2000" advTm="86083"/>
    </mc:Choice>
    <mc:Fallback xmlns="">
      <p:transition spd="slow" advTm="8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مقدمه</a:t>
            </a:r>
          </a:p>
          <a:p>
            <a:pPr algn="just" rtl="1"/>
            <a:r>
              <a:rPr lang="fa-IR" sz="2400" dirty="0">
                <a:cs typeface="B Yagut" panose="00000400000000000000" pitchFamily="2" charset="-78"/>
              </a:rPr>
              <a:t>نحوه گرفتن شرح حال </a:t>
            </a:r>
          </a:p>
          <a:p>
            <a:pPr algn="just" rtl="1"/>
            <a:r>
              <a:rPr lang="fa-IR" sz="2400" dirty="0">
                <a:cs typeface="B Yagut" panose="00000400000000000000" pitchFamily="2" charset="-78"/>
              </a:rPr>
              <a:t>نحوه ارزیابی و طبقه بندی حال عمومی بیمار</a:t>
            </a:r>
          </a:p>
          <a:p>
            <a:pPr algn="just" rtl="1"/>
            <a:r>
              <a:rPr lang="fa-IR" sz="2400" dirty="0">
                <a:cs typeface="B Yagut" panose="00000400000000000000" pitchFamily="2" charset="-78"/>
              </a:rPr>
              <a:t>مراحل انجام معاینات بیمار</a:t>
            </a:r>
            <a:endParaRPr lang="en-US" sz="2400" dirty="0">
              <a:cs typeface="B Yagut" panose="00000400000000000000" pitchFamily="2" charset="-78"/>
            </a:endParaRPr>
          </a:p>
          <a:p>
            <a:pPr algn="just" rtl="1"/>
            <a:r>
              <a:rPr lang="fa-IR" sz="2400" dirty="0">
                <a:cs typeface="B Yagut" panose="00000400000000000000" pitchFamily="2" charset="-78"/>
              </a:rPr>
              <a:t>دفتر ثبت نام بیماران و نحوه تکمیل آن</a:t>
            </a:r>
          </a:p>
          <a:p>
            <a:pPr algn="just" rtl="1"/>
            <a:r>
              <a:rPr lang="fa-IR" sz="2400" dirty="0">
                <a:cs typeface="B Yagut" panose="00000400000000000000" pitchFamily="2" charset="-78"/>
              </a:rPr>
              <a:t>نمونه دفتر ثبت نام بیماران</a:t>
            </a:r>
          </a:p>
          <a:p>
            <a:pPr algn="just" rtl="1"/>
            <a:r>
              <a:rPr lang="fa-IR" sz="2400" dirty="0">
                <a:cs typeface="B Yagut" panose="00000400000000000000" pitchFamily="2" charset="-78"/>
              </a:rPr>
              <a:t>خلاصه مطالب و نتیجه گیری</a:t>
            </a:r>
          </a:p>
          <a:p>
            <a:pPr algn="just" rtl="1"/>
            <a:r>
              <a:rPr lang="fa-IR" sz="2400" dirty="0">
                <a:cs typeface="B Yagut" panose="00000400000000000000" pitchFamily="2" charset="-78"/>
              </a:rPr>
              <a:t>پرسش و تمرین</a:t>
            </a:r>
          </a:p>
          <a:p>
            <a:pPr algn="just" rtl="1"/>
            <a:r>
              <a:rPr lang="fa-IR" sz="2400" dirty="0">
                <a:cs typeface="B Yagut" panose="00000400000000000000" pitchFamily="2" charset="-78"/>
              </a:rPr>
              <a:t>فهرست منابع</a:t>
            </a:r>
          </a:p>
          <a:p>
            <a:pPr marL="0" indent="0" algn="just" rtl="1">
              <a:buNone/>
            </a:pPr>
            <a:endParaRPr lang="fa-IR" sz="2400" dirty="0">
              <a:cs typeface="B Yagut" panose="00000400000000000000" pitchFamily="2" charset="-78"/>
            </a:endParaRPr>
          </a:p>
          <a:p>
            <a:pPr algn="just" rtl="1"/>
            <a:endParaRPr lang="fa-IR" sz="2400" dirty="0">
              <a:cs typeface="B Yagut" panose="00000400000000000000" pitchFamily="2" charset="-78"/>
            </a:endParaRPr>
          </a:p>
          <a:p>
            <a:pPr marL="0" indent="0" algn="just" rtl="1">
              <a:buNone/>
            </a:pPr>
            <a:endParaRPr lang="fa-IR"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4</a:t>
            </a:fld>
            <a:endParaRPr lang="en-US"/>
          </a:p>
        </p:txBody>
      </p:sp>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23841"/>
    </mc:Choice>
    <mc:Fallback xmlns="">
      <p:transition spd="slow" advTm="2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دفتر ثبت نام بیماران و نحوه تکمیل آن</a:t>
            </a:r>
            <a:endParaRPr lang="en-US" dirty="0"/>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ج: </a:t>
            </a:r>
            <a:r>
              <a:rPr lang="fa-IR" sz="2000" dirty="0">
                <a:cs typeface="B Yagut" panose="00000400000000000000" pitchFamily="2" charset="-78"/>
              </a:rPr>
              <a:t>بیمار طبق درخواست بهورز براي معاینه توسط پزشک در خانه بهداشت ( ارجاع غیر فوري) معرفی شده است. در این مورد به یکی از اشکال زیر عمل کنید:</a:t>
            </a:r>
          </a:p>
          <a:p>
            <a:pPr algn="just" rtl="1"/>
            <a:r>
              <a:rPr lang="fa-IR" sz="2000" dirty="0">
                <a:cs typeface="B Yagut" panose="00000400000000000000" pitchFamily="2" charset="-78"/>
              </a:rPr>
              <a:t>در دفتر ثبت نام بیماران پس از مراجعه بیمار در موقع تعیین شده و انجام بازدید و دستورات لازم توسط پزشک دور علامت(×) درج شده در ستون ارجاع با دایره محدود و مشخص می شود.</a:t>
            </a:r>
          </a:p>
          <a:p>
            <a:pPr algn="just" rtl="1"/>
            <a:r>
              <a:rPr lang="fa-IR" sz="2400" dirty="0">
                <a:cs typeface="B Yagut" panose="00000400000000000000" pitchFamily="2" charset="-78"/>
              </a:rPr>
              <a:t>د: </a:t>
            </a:r>
            <a:r>
              <a:rPr lang="fa-IR" sz="2000" dirty="0">
                <a:cs typeface="B Yagut" panose="00000400000000000000" pitchFamily="2" charset="-78"/>
              </a:rPr>
              <a:t>بیمار جهت معاینه و مراقبت به مرکز خدمات جامع سلامت ارجاع فوري شده باشد . در روز مراجعه بیمار به خانه بهداشت و ارائه نتیجه ارجاع که نظر پزشک یا مرکز خدمات جامع سلامت در آن ذکر شده است با استفاده از نظریات و دستورات مرکز خدمات جامع سلامت یا پزشک دور علامت(×) درج شده و در ستون ارجاع را با دایره محدود و مشخص کنید.</a:t>
            </a:r>
            <a:endParaRPr lang="en-US" sz="20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40</a:t>
            </a:fld>
            <a:endParaRPr lang="en-US"/>
          </a:p>
        </p:txBody>
      </p:sp>
    </p:spTree>
    <p:extLst>
      <p:ext uri="{BB962C8B-B14F-4D97-AF65-F5344CB8AC3E}">
        <p14:creationId xmlns:p14="http://schemas.microsoft.com/office/powerpoint/2010/main" val="3279076273"/>
      </p:ext>
    </p:extLst>
  </p:cSld>
  <p:clrMapOvr>
    <a:masterClrMapping/>
  </p:clrMapOvr>
  <mc:AlternateContent xmlns:mc="http://schemas.openxmlformats.org/markup-compatibility/2006" xmlns:p14="http://schemas.microsoft.com/office/powerpoint/2010/main">
    <mc:Choice Requires="p14">
      <p:transition spd="slow" p14:dur="2000" advTm="90024"/>
    </mc:Choice>
    <mc:Fallback xmlns="">
      <p:transition spd="slow" advTm="9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نمونه دفتر ثبت نام بیماران</a:t>
            </a:r>
            <a:endParaRPr lang="en-US" sz="40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41</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8" name="Content Placeholder 7"/>
          <p:cNvSpPr>
            <a:spLocks noGrp="1"/>
          </p:cNvSpPr>
          <p:nvPr>
            <p:ph idx="1"/>
          </p:nvPr>
        </p:nvSpPr>
        <p:spPr/>
        <p:txBody>
          <a:bodyPr/>
          <a:lstStyle/>
          <a:p>
            <a:endParaRPr lang="en-US"/>
          </a:p>
        </p:txBody>
      </p:sp>
      <p:pic>
        <p:nvPicPr>
          <p:cNvPr id="1030" name="Picture 6" descr="C:\Users\asus\Desktop\خانم مشایخی25.5.99\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29" y="1275571"/>
            <a:ext cx="8154539" cy="482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09561"/>
      </p:ext>
    </p:extLst>
  </p:cSld>
  <p:clrMapOvr>
    <a:masterClrMapping/>
  </p:clrMapOvr>
  <mc:AlternateContent xmlns:mc="http://schemas.openxmlformats.org/markup-compatibility/2006" xmlns:p14="http://schemas.microsoft.com/office/powerpoint/2010/main">
    <mc:Choice Requires="p14">
      <p:transition spd="slow" p14:dur="2000" advTm="294037"/>
    </mc:Choice>
    <mc:Fallback xmlns="">
      <p:transition spd="slow" advTm="29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اهداف انجام درمان های ساده علامتی تشخیص و درمان به موقع بیماری و جلوگیری از عوارض و غربال کردن بیماران در سطح اول ارائه خدمات بهداشتی درمانی است. بهورز با استفاده از ارزیابی حال عمومی بیمار و با توجه به دستورالعمل های مربوطه و اختیارات درمانی بهداشتی که به وی داده شده است می تواند نسبت به درمان یا ارجاع بیماران اقدام نماید. </a:t>
            </a:r>
            <a:endParaRPr lang="en-US" sz="2400" dirty="0">
              <a:cs typeface="B Yagut" panose="00000400000000000000" pitchFamily="2" charset="-78"/>
            </a:endParaRPr>
          </a:p>
          <a:p>
            <a:pPr marL="0" indent="0" algn="just" rtl="1">
              <a:buNone/>
            </a:pPr>
            <a:endParaRPr lang="en-US" sz="2400" dirty="0">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42</a:t>
            </a:fld>
            <a:endParaRPr lang="en-US"/>
          </a:p>
        </p:txBody>
      </p:sp>
    </p:spTree>
    <p:extLst>
      <p:ext uri="{BB962C8B-B14F-4D97-AF65-F5344CB8AC3E}">
        <p14:creationId xmlns:p14="http://schemas.microsoft.com/office/powerpoint/2010/main" val="571988277"/>
      </p:ext>
    </p:extLst>
  </p:cSld>
  <p:clrMapOvr>
    <a:masterClrMapping/>
  </p:clrMapOvr>
  <mc:AlternateContent xmlns:mc="http://schemas.openxmlformats.org/markup-compatibility/2006" xmlns:p14="http://schemas.microsoft.com/office/powerpoint/2010/main">
    <mc:Choice Requires="p14">
      <p:transition spd="slow" p14:dur="2000" advTm="37505"/>
    </mc:Choice>
    <mc:Fallback xmlns="">
      <p:transition spd="slow" advTm="3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Autofit/>
          </a:bodyPr>
          <a:lstStyle/>
          <a:p>
            <a:pPr marL="514350" indent="-514350" algn="just" rtl="1">
              <a:buFont typeface="+mj-lt"/>
              <a:buAutoNum type="arabicPeriod"/>
            </a:pPr>
            <a:r>
              <a:rPr lang="fa-IR" sz="2400" dirty="0">
                <a:cs typeface="B Yagut" panose="00000400000000000000" pitchFamily="2" charset="-78"/>
              </a:rPr>
              <a:t>با کمک مربی نحوه شرح حال گیری از یک بیمار فرضی را تمرین کنید.</a:t>
            </a:r>
          </a:p>
          <a:p>
            <a:pPr marL="514350" indent="-514350" algn="just" rtl="1">
              <a:buFont typeface="+mj-lt"/>
              <a:buAutoNum type="arabicPeriod"/>
            </a:pPr>
            <a:r>
              <a:rPr lang="fa-IR" sz="2400" dirty="0">
                <a:cs typeface="B Yagut" panose="00000400000000000000" pitchFamily="2" charset="-78"/>
              </a:rPr>
              <a:t>چند مورد از علائم بیمارانی که در طبقه بندی </a:t>
            </a:r>
            <a:r>
              <a:rPr lang="fa-IR" sz="2400" dirty="0">
                <a:latin typeface="Vrinda"/>
                <a:cs typeface="B Yagut" panose="00000400000000000000" pitchFamily="2" charset="-78"/>
              </a:rPr>
              <a:t>"</a:t>
            </a:r>
            <a:r>
              <a:rPr lang="fa-IR" sz="2400" dirty="0">
                <a:cs typeface="B Yagut" panose="00000400000000000000" pitchFamily="2" charset="-78"/>
              </a:rPr>
              <a:t>حال عمومی بد است</a:t>
            </a:r>
            <a:r>
              <a:rPr lang="fa-IR" sz="2400" dirty="0">
                <a:latin typeface="Vrinda"/>
                <a:cs typeface="B Yagut" panose="00000400000000000000" pitchFamily="2" charset="-78"/>
              </a:rPr>
              <a:t>"</a:t>
            </a:r>
            <a:r>
              <a:rPr lang="fa-IR" sz="2400" dirty="0">
                <a:cs typeface="B Yagut" panose="00000400000000000000" pitchFamily="2" charset="-78"/>
              </a:rPr>
              <a:t> قرار می گیرند را نام ببرید.</a:t>
            </a:r>
          </a:p>
          <a:p>
            <a:pPr marL="514350" indent="-514350" algn="just" rtl="1">
              <a:buFont typeface="+mj-lt"/>
              <a:buAutoNum type="arabicPeriod"/>
            </a:pPr>
            <a:r>
              <a:rPr lang="fa-IR" sz="2400" dirty="0">
                <a:cs typeface="B Yagut" panose="00000400000000000000" pitchFamily="2" charset="-78"/>
              </a:rPr>
              <a:t>درکنترل علائم حیاتی نحوه بررسی مردمک چشم را شرح دهید.  </a:t>
            </a:r>
          </a:p>
          <a:p>
            <a:pPr marL="514350" indent="-514350" algn="just" rtl="1">
              <a:buFont typeface="+mj-lt"/>
              <a:buAutoNum type="arabicPeriod"/>
            </a:pPr>
            <a:r>
              <a:rPr lang="fa-IR" sz="2400" dirty="0">
                <a:cs typeface="B Yagut" panose="00000400000000000000" pitchFamily="2" charset="-78"/>
              </a:rPr>
              <a:t>روش تکمیل دفتر ثبت نام بیماران (در مراجعه اول) را توضیح دهید.</a:t>
            </a:r>
          </a:p>
          <a:p>
            <a:pPr marL="514350" indent="-514350" algn="just" rtl="1">
              <a:buFont typeface="+mj-lt"/>
              <a:buAutoNum type="arabicPeriod"/>
            </a:pPr>
            <a:r>
              <a:rPr lang="fa-IR" sz="2400" dirty="0">
                <a:cs typeface="B Yagut" panose="00000400000000000000" pitchFamily="2" charset="-78"/>
              </a:rPr>
              <a:t>با مراجعه به خانه بهداشت و بررسی دفتر ثبت نام بیماران بیماری های شایع محل سکونت خود را مشخص نمایید.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43</a:t>
            </a:fld>
            <a:endParaRPr lang="en-US"/>
          </a:p>
        </p:txBody>
      </p:sp>
    </p:spTree>
    <p:extLst>
      <p:ext uri="{BB962C8B-B14F-4D97-AF65-F5344CB8AC3E}">
        <p14:creationId xmlns:p14="http://schemas.microsoft.com/office/powerpoint/2010/main" val="1429403531"/>
      </p:ext>
    </p:extLst>
  </p:cSld>
  <p:clrMapOvr>
    <a:masterClrMapping/>
  </p:clrMapOvr>
  <mc:AlternateContent xmlns:mc="http://schemas.openxmlformats.org/markup-compatibility/2006" xmlns:p14="http://schemas.microsoft.com/office/powerpoint/2010/main">
    <mc:Choice Requires="p14">
      <p:transition spd="slow" p14:dur="2000" advTm="32801"/>
    </mc:Choice>
    <mc:Fallback xmlns="">
      <p:transition spd="slow" advTm="3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92500"/>
          </a:bodyPr>
          <a:lstStyle/>
          <a:p>
            <a:pPr marL="0" indent="0" algn="just" rtl="1">
              <a:buNone/>
            </a:pPr>
            <a:r>
              <a:rPr lang="fa-IR" sz="2400" dirty="0">
                <a:cs typeface="B Yagut" panose="00000400000000000000" pitchFamily="2" charset="-78"/>
              </a:rPr>
              <a:t>فولادبند، ف. درمان های ساده علامتی، شیراز، انتشارات نوید شیراز، 1384</a:t>
            </a:r>
          </a:p>
          <a:p>
            <a:pPr marL="0" indent="0" algn="just"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just"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just" rtl="1">
              <a:buNone/>
            </a:pPr>
            <a:r>
              <a:rPr lang="fa-IR" sz="2400">
                <a:cs typeface="B Yagut" panose="00000400000000000000" pitchFamily="2" charset="-78"/>
              </a:rPr>
              <a:t>لیتین، الف. </a:t>
            </a:r>
            <a:r>
              <a:rPr lang="fa-IR" sz="2400" dirty="0">
                <a:cs typeface="B Yagut" panose="00000400000000000000" pitchFamily="2" charset="-78"/>
              </a:rPr>
              <a:t>جلد دوم کتاب جامع سلامت خانواده، تهران، انتشارات تیمورزاده، 1395</a:t>
            </a:r>
          </a:p>
          <a:p>
            <a:pPr marL="0" indent="0" algn="just" rtl="1">
              <a:buNone/>
            </a:pPr>
            <a:r>
              <a:rPr lang="fa-IR" sz="2400" dirty="0">
                <a:cs typeface="B Yagut" panose="00000400000000000000" pitchFamily="2" charset="-78"/>
              </a:rPr>
              <a:t>بهمن پور، ف. محمدولی زاده، م. بوکلت درس درمان های ساده علامتی، گیلان، دانشگاه علوم پزشکی گیلان، 1393</a:t>
            </a:r>
          </a:p>
          <a:p>
            <a:pPr marL="0" indent="0" algn="just" rtl="1">
              <a:buNone/>
            </a:pPr>
            <a:r>
              <a:rPr lang="fa-IR" sz="2400" dirty="0">
                <a:cs typeface="B Yagut" panose="00000400000000000000" pitchFamily="2" charset="-78"/>
              </a:rPr>
              <a:t>قرائی، س. هاشمیان، و. درمان های ساده علامتی ویژه بهورزان، مشهد، انتشارات نسیم آفتاب</a:t>
            </a:r>
          </a:p>
          <a:p>
            <a:pPr marL="0" indent="0" algn="just" rtl="1">
              <a:buNone/>
            </a:pPr>
            <a:r>
              <a:rPr lang="fa-IR" sz="2400" dirty="0">
                <a:cs typeface="B Yagut" panose="00000400000000000000" pitchFamily="2" charset="-78"/>
              </a:rPr>
              <a:t>مشایخی، ف. عسگری، ا. درمان های ساده علامتی ویژه بهورزان، اراک، دانشگاه علوم پزشکی اراک، 1398</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44</a:t>
            </a:fld>
            <a:endParaRPr lang="en-US"/>
          </a:p>
        </p:txBody>
      </p:sp>
    </p:spTree>
    <p:extLst>
      <p:ext uri="{BB962C8B-B14F-4D97-AF65-F5344CB8AC3E}">
        <p14:creationId xmlns:p14="http://schemas.microsoft.com/office/powerpoint/2010/main" val="71752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dirty="0">
                <a:cs typeface="B Yagut" panose="00000400000000000000" pitchFamily="2" charset="-78"/>
              </a:rPr>
              <a:t>Fatemh_ghanbari@yahoo.com</a:t>
            </a:r>
          </a:p>
        </p:txBody>
      </p:sp>
      <p:sp>
        <p:nvSpPr>
          <p:cNvPr id="4" name="Slide Number Placeholder 3"/>
          <p:cNvSpPr>
            <a:spLocks noGrp="1"/>
          </p:cNvSpPr>
          <p:nvPr>
            <p:ph type="sldNum" sz="quarter" idx="12"/>
          </p:nvPr>
        </p:nvSpPr>
        <p:spPr/>
        <p:txBody>
          <a:bodyPr/>
          <a:lstStyle/>
          <a:p>
            <a:fld id="{6E260466-3987-4E78-8E3E-EC2259A95BEE}" type="slidenum">
              <a:rPr lang="en-US" smtClean="0"/>
              <a:t>45</a:t>
            </a:fld>
            <a:endParaRPr lang="en-US"/>
          </a:p>
        </p:txBody>
      </p:sp>
    </p:spTree>
    <p:extLst>
      <p:ext uri="{BB962C8B-B14F-4D97-AF65-F5344CB8AC3E}">
        <p14:creationId xmlns:p14="http://schemas.microsoft.com/office/powerpoint/2010/main" val="395500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مقدمه</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گرفتن یک شرح حال دقیق و انجام معاینه کامل باعث عمیق تر شدن ارتباط ارائه دهنده خدمت با بیمار شده و همکاری بیمار را جلب کرده و همچنین باعث جهت دادن به تفکر بالینی ارائه دهنده خدمت می شود. به موازاتی که وارد حیطه بررسی بیمار می شوید می توانید عناصر اصلی مراقبت که شامل گوش دادن همراه با همدلی، توانایی مصاحبه با بیمار در تمامی سنین، وضعیت های روحی و زمینه ای خانوادگی می باشد را با یکدیگر تلفیق نمائید. روش معاینه بالینی و تاریخچه سلامت را ارزیابی و نهایتا طبقه بندی و تصمیم گیری مناسب جهت بهبودی بیمار را به درستی انجام دهید.</a:t>
            </a:r>
            <a:endParaRPr lang="en-US" sz="24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5</a:t>
            </a:fld>
            <a:endParaRPr lang="en-US"/>
          </a:p>
        </p:txBody>
      </p:sp>
    </p:spTree>
    <p:extLst>
      <p:ext uri="{BB962C8B-B14F-4D97-AF65-F5344CB8AC3E}">
        <p14:creationId xmlns:p14="http://schemas.microsoft.com/office/powerpoint/2010/main" val="3974451291"/>
      </p:ext>
    </p:extLst>
  </p:cSld>
  <p:clrMapOvr>
    <a:masterClrMapping/>
  </p:clrMapOvr>
  <mc:AlternateContent xmlns:mc="http://schemas.openxmlformats.org/markup-compatibility/2006" xmlns:p14="http://schemas.microsoft.com/office/powerpoint/2010/main">
    <mc:Choice Requires="p14">
      <p:transition spd="slow" p14:dur="2000" advTm="95687"/>
    </mc:Choice>
    <mc:Fallback xmlns="">
      <p:transition spd="slow" advTm="9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نحوه گرفتن شرح حال</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گرفتن شرح حال به منظور تعیین و تشخیص وضعیت سلامت و ناراحتی بیمار می باشد و بهتر است به صورت گفت وگو با بیمار انجام شود که به آن مصاحبه می گویند.</a:t>
            </a:r>
          </a:p>
          <a:p>
            <a:pPr marL="0" indent="0" algn="r" rtl="1">
              <a:buNone/>
            </a:pPr>
            <a:r>
              <a:rPr lang="fa-IR" sz="2400" dirty="0">
                <a:cs typeface="B Yagut" panose="00000400000000000000" pitchFamily="2" charset="-78"/>
              </a:rPr>
              <a:t>برای گرفتن شرح حال می توان علاوه بر اطلاعات ارائه شده توسط بیمار از اطلاعات سوابق بیماری، سایر افراد و پسخوراند پزشک نیز استفاده نمود.</a:t>
            </a:r>
          </a:p>
          <a:p>
            <a:pPr marL="0" indent="0" algn="r" rtl="1">
              <a:buNone/>
            </a:pPr>
            <a:endParaRPr lang="fa-IR" sz="2400" dirty="0">
              <a:cs typeface="B Yagut" panose="00000400000000000000" pitchFamily="2" charset="-78"/>
            </a:endParaRPr>
          </a:p>
          <a:p>
            <a:pPr marL="0" indent="0" algn="r" rtl="1">
              <a:buNone/>
            </a:pPr>
            <a:endParaRPr lang="fa-IR" sz="2400" dirty="0">
              <a:cs typeface="B Yagut" panose="00000400000000000000" pitchFamily="2" charset="-78"/>
            </a:endParaRPr>
          </a:p>
          <a:p>
            <a:pPr marL="0" indent="0" algn="r" rtl="1">
              <a:buNone/>
            </a:pPr>
            <a:endParaRPr lang="en-US" sz="24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6</a:t>
            </a:fld>
            <a:endParaRPr lang="en-US"/>
          </a:p>
        </p:txBody>
      </p:sp>
    </p:spTree>
    <p:extLst>
      <p:ext uri="{BB962C8B-B14F-4D97-AF65-F5344CB8AC3E}">
        <p14:creationId xmlns:p14="http://schemas.microsoft.com/office/powerpoint/2010/main" val="1253744542"/>
      </p:ext>
    </p:extLst>
  </p:cSld>
  <p:clrMapOvr>
    <a:masterClrMapping/>
  </p:clrMapOvr>
  <mc:AlternateContent xmlns:mc="http://schemas.openxmlformats.org/markup-compatibility/2006" xmlns:p14="http://schemas.microsoft.com/office/powerpoint/2010/main">
    <mc:Choice Requires="p14">
      <p:transition spd="slow" p14:dur="2000" advTm="40792"/>
    </mc:Choice>
    <mc:Fallback xmlns="">
      <p:transition spd="slow" advTm="4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نحوه گرفتن شرح حال</a:t>
            </a:r>
            <a:endParaRPr lang="en-US" dirty="0"/>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v"/>
            </a:pPr>
            <a:r>
              <a:rPr lang="fa-IR" sz="2800" dirty="0">
                <a:cs typeface="B Yagut" panose="00000400000000000000" pitchFamily="2" charset="-78"/>
              </a:rPr>
              <a:t>نکات مهم در انجام مصاحبه با بیمار:</a:t>
            </a:r>
          </a:p>
          <a:p>
            <a:pPr algn="r" rtl="1"/>
            <a:r>
              <a:rPr lang="fa-IR" sz="2400" dirty="0">
                <a:cs typeface="B Yagut" panose="00000400000000000000" pitchFamily="2" charset="-78"/>
              </a:rPr>
              <a:t>داشتن آرامش و عدم شتاب زدگی</a:t>
            </a:r>
          </a:p>
          <a:p>
            <a:pPr algn="r" rtl="1"/>
            <a:r>
              <a:rPr lang="fa-IR" sz="2400" dirty="0">
                <a:cs typeface="B Yagut" panose="00000400000000000000" pitchFamily="2" charset="-78"/>
              </a:rPr>
              <a:t>داشتن ارتباط چشمی با بیمار</a:t>
            </a:r>
          </a:p>
          <a:p>
            <a:pPr algn="r" rtl="1"/>
            <a:r>
              <a:rPr lang="fa-IR" sz="2400" dirty="0">
                <a:cs typeface="B Yagut" panose="00000400000000000000" pitchFamily="2" charset="-78"/>
              </a:rPr>
              <a:t>صدا زدن بیمار به اسم</a:t>
            </a:r>
          </a:p>
          <a:p>
            <a:pPr algn="r" rtl="1"/>
            <a:r>
              <a:rPr lang="fa-IR" sz="2400" dirty="0">
                <a:cs typeface="B Yagut" panose="00000400000000000000" pitchFamily="2" charset="-78"/>
              </a:rPr>
              <a:t>استفاده از زبان قابل فهم و ساده</a:t>
            </a:r>
          </a:p>
          <a:p>
            <a:pPr algn="r" rtl="1"/>
            <a:r>
              <a:rPr lang="fa-IR" sz="2400" dirty="0">
                <a:cs typeface="B Yagut" panose="00000400000000000000" pitchFamily="2" charset="-78"/>
              </a:rPr>
              <a:t>واضح و شمرده و آهسته صحبت کردن</a:t>
            </a:r>
          </a:p>
          <a:p>
            <a:pPr algn="r" rtl="1"/>
            <a:r>
              <a:rPr lang="fa-IR" sz="2400" dirty="0">
                <a:cs typeface="B Yagut" panose="00000400000000000000" pitchFamily="2" charset="-78"/>
              </a:rPr>
              <a:t>سوال از اولین شکایت بیمار</a:t>
            </a:r>
          </a:p>
          <a:p>
            <a:pPr algn="r" rtl="1"/>
            <a:r>
              <a:rPr lang="fa-IR" sz="2400" dirty="0">
                <a:cs typeface="B Yagut" panose="00000400000000000000" pitchFamily="2" charset="-78"/>
              </a:rPr>
              <a:t>با دقت گوش دادن به صحبت های بیمار </a:t>
            </a:r>
          </a:p>
          <a:p>
            <a:pPr algn="r" rtl="1"/>
            <a:r>
              <a:rPr lang="fa-IR" sz="2400" dirty="0">
                <a:cs typeface="B Yagut" panose="00000400000000000000" pitchFamily="2" charset="-78"/>
              </a:rPr>
              <a:t>دادن فرصت کافی برای سوال کردن و اظهارنظر بیمار</a:t>
            </a:r>
          </a:p>
          <a:p>
            <a:pPr algn="r" rtl="1"/>
            <a:r>
              <a:rPr lang="fa-IR" sz="2400" dirty="0">
                <a:cs typeface="B Yagut" panose="00000400000000000000" pitchFamily="2" charset="-78"/>
              </a:rPr>
              <a:t>یادداشت کردن نکات مهم</a:t>
            </a:r>
          </a:p>
          <a:p>
            <a:pPr marL="514350" indent="-514350" algn="r" rtl="1">
              <a:buFont typeface="+mj-lt"/>
              <a:buAutoNum type="arabicPeriod"/>
            </a:pP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0502891"/>
      </p:ext>
    </p:extLst>
  </p:cSld>
  <p:clrMapOvr>
    <a:masterClrMapping/>
  </p:clrMapOvr>
  <mc:AlternateContent xmlns:mc="http://schemas.openxmlformats.org/markup-compatibility/2006" xmlns:p14="http://schemas.microsoft.com/office/powerpoint/2010/main">
    <mc:Choice Requires="p14">
      <p:transition spd="slow" p14:dur="2000" advTm="45428"/>
    </mc:Choice>
    <mc:Fallback xmlns="">
      <p:transition spd="slow" advTm="4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Yagut" panose="00000400000000000000" pitchFamily="2" charset="-78"/>
              </a:rPr>
              <a:t>نحوه گرفتن شرح حال</a:t>
            </a:r>
            <a:endParaRPr lang="en-US" dirty="0"/>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400" dirty="0">
                <a:cs typeface="B Yagut" panose="00000400000000000000" pitchFamily="2" charset="-78"/>
              </a:rPr>
              <a:t>سوالاتی که باید در حین انجام مصاحبه از پرسیدن آن اجتناب کرد.</a:t>
            </a:r>
          </a:p>
          <a:p>
            <a:pPr algn="just" rtl="1"/>
            <a:r>
              <a:rPr lang="fa-IR" sz="2000" dirty="0">
                <a:cs typeface="B Yagut" panose="00000400000000000000" pitchFamily="2" charset="-78"/>
              </a:rPr>
              <a:t>سوالاتی که جواب آن بلی یا خیر است.</a:t>
            </a:r>
          </a:p>
          <a:p>
            <a:pPr algn="just" rtl="1"/>
            <a:r>
              <a:rPr lang="fa-IR" sz="2000" dirty="0">
                <a:cs typeface="B Yagut" panose="00000400000000000000" pitchFamily="2" charset="-78"/>
              </a:rPr>
              <a:t>سوالاتی که جنبه القایی دارد. (وقتی دچار دندان درد شدید در سرتان چه احساسی داشتید) شیوه بهتر پرسیدن آن است که وقتی دندان درد پیدا کردید احساس شما در اعضای دیگر بدنتان چه بود.</a:t>
            </a:r>
          </a:p>
          <a:p>
            <a:pPr algn="just" rtl="1"/>
            <a:r>
              <a:rPr lang="fa-IR" sz="2000" dirty="0">
                <a:cs typeface="B Yagut" panose="00000400000000000000" pitchFamily="2" charset="-78"/>
              </a:rPr>
              <a:t>از سوالاتی که جنبه دستوری، موعظه و نصیحت کردن دارد، پرهیز شود.</a:t>
            </a:r>
          </a:p>
          <a:p>
            <a:pPr algn="just" rtl="1"/>
            <a:r>
              <a:rPr lang="fa-IR" sz="2000" dirty="0">
                <a:cs typeface="B Yagut" panose="00000400000000000000" pitchFamily="2" charset="-78"/>
              </a:rPr>
              <a:t>از سوالاتی که جنبه قضاوت، انتقاد و مخالفت کردن دارد پرهیز شود.</a:t>
            </a:r>
          </a:p>
          <a:p>
            <a:pPr algn="just" rtl="1"/>
            <a:r>
              <a:rPr lang="fa-IR" sz="2000" dirty="0">
                <a:cs typeface="B Yagut" panose="00000400000000000000" pitchFamily="2" charset="-78"/>
              </a:rPr>
              <a:t>از سوالات چند پهلو اجتناب نمائید. چند تا برادر و خواهر دارید و چند تا از آن ها سل و آسم دارند؟</a:t>
            </a:r>
          </a:p>
          <a:p>
            <a:pPr algn="just" rtl="1"/>
            <a:r>
              <a:rPr lang="fa-IR" sz="2000" dirty="0">
                <a:cs typeface="B Yagut" panose="00000400000000000000" pitchFamily="2" charset="-78"/>
              </a:rPr>
              <a:t>از سوالاتی که بیمار مجبور شود درباره عملکردش به شما توضیح دهد خودداری نمائید. مانند:</a:t>
            </a:r>
          </a:p>
          <a:p>
            <a:pPr algn="just" rtl="1">
              <a:buFont typeface="Wingdings" panose="05000000000000000000" pitchFamily="2" charset="2"/>
              <a:buChar char="ü"/>
            </a:pPr>
            <a:r>
              <a:rPr lang="fa-IR" sz="2000" dirty="0">
                <a:cs typeface="B Yagut" panose="00000400000000000000" pitchFamily="2" charset="-78"/>
              </a:rPr>
              <a:t>چرا داروهایتان را نخوردید؟</a:t>
            </a:r>
          </a:p>
          <a:p>
            <a:pPr algn="just" rtl="1">
              <a:buFont typeface="Wingdings" panose="05000000000000000000" pitchFamily="2" charset="2"/>
              <a:buChar char="ü"/>
            </a:pPr>
            <a:r>
              <a:rPr lang="fa-IR" sz="2000" dirty="0">
                <a:cs typeface="B Yagut" panose="00000400000000000000" pitchFamily="2" charset="-78"/>
              </a:rPr>
              <a:t>چرا زودتر مرا خبر نکردید؟</a:t>
            </a:r>
          </a:p>
          <a:p>
            <a:endParaRPr lang="en-US" sz="2000" dirty="0"/>
          </a:p>
        </p:txBody>
      </p:sp>
      <p:sp>
        <p:nvSpPr>
          <p:cNvPr id="4" name="Slide Number Placeholder 3"/>
          <p:cNvSpPr>
            <a:spLocks noGrp="1"/>
          </p:cNvSpPr>
          <p:nvPr>
            <p:ph type="sldNum" sz="quarter" idx="12"/>
          </p:nvPr>
        </p:nvSpPr>
        <p:spPr/>
        <p:txBody>
          <a:bodyPr/>
          <a:lstStyle/>
          <a:p>
            <a:fld id="{6E260466-3987-4E78-8E3E-EC2259A95BEE}" type="slidenum">
              <a:rPr lang="en-US" smtClean="0"/>
              <a:t>8</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8567523"/>
      </p:ext>
    </p:extLst>
  </p:cSld>
  <p:clrMapOvr>
    <a:masterClrMapping/>
  </p:clrMapOvr>
  <mc:AlternateContent xmlns:mc="http://schemas.openxmlformats.org/markup-compatibility/2006" xmlns:p14="http://schemas.microsoft.com/office/powerpoint/2010/main">
    <mc:Choice Requires="p14">
      <p:transition spd="slow" p14:dur="2000" advTm="73740"/>
    </mc:Choice>
    <mc:Fallback xmlns="">
      <p:transition spd="slow" advTm="7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rtl="1"/>
            <a:r>
              <a:rPr lang="fa-IR" dirty="0">
                <a:cs typeface="B Yagut" panose="00000400000000000000" pitchFamily="2" charset="-78"/>
              </a:rPr>
              <a:t>نحوه ارزیابی و طبقه بندی حال عمومی بیمار</a:t>
            </a:r>
            <a:br>
              <a:rPr lang="fa-IR" dirty="0">
                <a:cs typeface="B Yagut" panose="00000400000000000000" pitchFamily="2" charset="-78"/>
              </a:rPr>
            </a:br>
            <a:endParaRPr lang="en-US" dirty="0">
              <a:cs typeface="B Yagut" panose="00000400000000000000" pitchFamily="2" charset="-78"/>
            </a:endParaRPr>
          </a:p>
        </p:txBody>
      </p:sp>
      <p:sp>
        <p:nvSpPr>
          <p:cNvPr id="3" name="Content Placeholder 2"/>
          <p:cNvSpPr>
            <a:spLocks noGrp="1"/>
          </p:cNvSpPr>
          <p:nvPr>
            <p:ph idx="1"/>
          </p:nvPr>
        </p:nvSpPr>
        <p:spPr>
          <a:xfrm>
            <a:off x="457200" y="1066800"/>
            <a:ext cx="8229600" cy="5059363"/>
          </a:xfrm>
        </p:spPr>
        <p:txBody>
          <a:bodyPr>
            <a:noAutofit/>
          </a:bodyPr>
          <a:lstStyle/>
          <a:p>
            <a:pPr marL="0" indent="0" algn="just" rtl="1">
              <a:buNone/>
            </a:pPr>
            <a:r>
              <a:rPr lang="fa-IR" sz="2600" dirty="0">
                <a:cs typeface="B Yagut" panose="00000400000000000000" pitchFamily="2" charset="-78"/>
              </a:rPr>
              <a:t>بیماران مراجعه کننده به خانه بهداشت به سه گروه تقسیم می شوند:</a:t>
            </a:r>
          </a:p>
          <a:p>
            <a:pPr marL="514350" indent="-514350" algn="just" rtl="1">
              <a:buFont typeface="+mj-lt"/>
              <a:buAutoNum type="arabicPeriod"/>
            </a:pPr>
            <a:r>
              <a:rPr lang="fa-IR" sz="2400" dirty="0">
                <a:cs typeface="B Yagut" panose="00000400000000000000" pitchFamily="2" charset="-78"/>
              </a:rPr>
              <a:t>بیمارانی که ناراحتی ساده ای داشته و با درمان سرپایی توسط بهورزان سلامتی خود را به دست می آورند.</a:t>
            </a:r>
          </a:p>
          <a:p>
            <a:pPr marL="514350" indent="-514350" algn="just" rtl="1">
              <a:buFont typeface="+mj-lt"/>
              <a:buAutoNum type="arabicPeriod"/>
            </a:pPr>
            <a:r>
              <a:rPr lang="fa-IR" sz="2400" dirty="0">
                <a:cs typeface="B Yagut" panose="00000400000000000000" pitchFamily="2" charset="-78"/>
              </a:rPr>
              <a:t>بیمارانی که بخشی از خدمات را از بهورز دریافت نموده و جهت تکمیل درمان از خانه بهداشت به مراکز بالاتر ارجاع داده می شوند، که ارائه این خدمات توسط بهورزان باعث می شود بیماران تا رسیدن به پزشک در وضعیت بهتری قرار داشته و از بروز برخی عوارض ناخواسته جلوگیری می شود.</a:t>
            </a:r>
          </a:p>
          <a:p>
            <a:pPr marL="514350" indent="-514350" algn="just" rtl="1">
              <a:buFont typeface="+mj-lt"/>
              <a:buAutoNum type="arabicPeriod"/>
            </a:pPr>
            <a:r>
              <a:rPr lang="fa-IR" sz="2400" dirty="0">
                <a:cs typeface="B Yagut" panose="00000400000000000000" pitchFamily="2" charset="-78"/>
              </a:rPr>
              <a:t>بیمارانی که نیازمند ارجاع فوری به پزشک می باشند و معمولاً بهورزان نمی توانند هیچ گونه خدمات درمانی به آنان ارائه دهند و تنها با تشخیص صحیح و به موقع و ارجاع بیمار به مراکز بالاتر سبب می شوند که خدمات درمانی سریع تر به بیمار ارائه شده و از عوارض تاخیر در درمان در امان باشند.</a:t>
            </a:r>
            <a:endParaRPr lang="en-US" sz="24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9</a:t>
            </a:fld>
            <a:endParaRPr lang="en-US"/>
          </a:p>
        </p:txBody>
      </p:sp>
    </p:spTree>
    <p:extLst>
      <p:ext uri="{BB962C8B-B14F-4D97-AF65-F5344CB8AC3E}">
        <p14:creationId xmlns:p14="http://schemas.microsoft.com/office/powerpoint/2010/main" val="301875802"/>
      </p:ext>
    </p:extLst>
  </p:cSld>
  <p:clrMapOvr>
    <a:masterClrMapping/>
  </p:clrMapOvr>
  <mc:AlternateContent xmlns:mc="http://schemas.openxmlformats.org/markup-compatibility/2006" xmlns:p14="http://schemas.microsoft.com/office/powerpoint/2010/main">
    <mc:Choice Requires="p14">
      <p:transition spd="slow" p14:dur="2000" advTm="62984"/>
    </mc:Choice>
    <mc:Fallback xmlns="">
      <p:transition spd="slow" advTm="6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5NN7CDR5NKU2-831-1249</_dlc_DocId>
    <_dlc_DocIdUrl xmlns="1047730d-92e1-4018-9084-d932fd3a7f58">
      <Url>http://www.health.gov.ir/hnd/_layouts/DocIdRedir.aspx?ID=5NN7CDR5NKU2-831-1249</Url>
      <Description>5NN7CDR5NKU2-831-1249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D594D8-B52E-4B33-95D4-875C5BE5A329}">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2.xml><?xml version="1.0" encoding="utf-8"?>
<ds:datastoreItem xmlns:ds="http://schemas.openxmlformats.org/officeDocument/2006/customXml" ds:itemID="{C40F145E-5A1E-4EBE-B9A1-90111E5C5EA3}">
  <ds:schemaRefs>
    <ds:schemaRef ds:uri="http://schemas.microsoft.com/sharepoint/v3/contenttype/forms"/>
  </ds:schemaRefs>
</ds:datastoreItem>
</file>

<file path=customXml/itemProps3.xml><?xml version="1.0" encoding="utf-8"?>
<ds:datastoreItem xmlns:ds="http://schemas.openxmlformats.org/officeDocument/2006/customXml" ds:itemID="{137A9D81-6366-425A-8379-B73116D9BCCA}">
  <ds:schemaRefs>
    <ds:schemaRef ds:uri="http://schemas.microsoft.com/sharepoint/events"/>
  </ds:schemaRefs>
</ds:datastoreItem>
</file>

<file path=customXml/itemProps4.xml><?xml version="1.0" encoding="utf-8"?>
<ds:datastoreItem xmlns:ds="http://schemas.openxmlformats.org/officeDocument/2006/customXml" ds:itemID="{29B68F31-EA2C-4D5B-B1B4-98816A2BB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928</TotalTime>
  <Words>4820</Words>
  <Application>Microsoft Office PowerPoint</Application>
  <PresentationFormat>On-screen Show (4:3)</PresentationFormat>
  <Paragraphs>332</Paragraphs>
  <Slides>45</Slides>
  <Notes>0</Notes>
  <HiddenSlides>0</HiddenSlides>
  <MMClips>43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Vrinda</vt:lpstr>
      <vt:lpstr>Wingdings</vt:lpstr>
      <vt:lpstr>Office Theme</vt:lpstr>
      <vt:lpstr> ارزیابی خطر در افراد مراجعه کننده  </vt:lpstr>
      <vt:lpstr>مشخصات سند</vt:lpstr>
      <vt:lpstr>اهداف آموزشی</vt:lpstr>
      <vt:lpstr>فهرست عناوین</vt:lpstr>
      <vt:lpstr>مقدمه </vt:lpstr>
      <vt:lpstr>نحوه گرفتن شرح حال</vt:lpstr>
      <vt:lpstr>نحوه گرفتن شرح حال</vt:lpstr>
      <vt:lpstr>نحوه گرفتن شرح حال</vt:lpstr>
      <vt:lpstr>نحوه ارزیابی و طبقه بندی حال عمومی بیمار </vt:lpstr>
      <vt:lpstr>نحوه ارزیابی  و طبقه بندی حال عمومی بیمار </vt:lpstr>
      <vt:lpstr>نحوه ارزیابی  و طبقه بندی حال عمومی بیمار </vt:lpstr>
      <vt:lpstr>نحوه ارزیابی  و طبقه بندی حال عمومی بیمار </vt:lpstr>
      <vt:lpstr>نحوه ارزیابی و طبقه بندی  حال عمومی بیمار </vt:lpstr>
      <vt:lpstr>مراحل انجام معاینات </vt:lpstr>
      <vt:lpstr>  مراحل انجام معاینات معاینات عمومی(قدم اول): آماده کردن وسایل و محیط معاینه  </vt:lpstr>
      <vt:lpstr>مراحل انجام معاینات معاینات عمومی(قدم اول): آماده کردن وسایل و محیط معاینه</vt:lpstr>
      <vt:lpstr>مراحل انجام معاینات معاینات عمومی(قدم اول): محیط معاینه</vt:lpstr>
      <vt:lpstr>مراحل انجام معاینات معاینات عمومی(قدم دوم): سوال در مورد علت مراجعه  </vt:lpstr>
      <vt:lpstr>مراحل انجام معاینات معاینات عمومی(قدم دوم): سوال در مورد علت مراجعه</vt:lpstr>
      <vt:lpstr>مراحل انجام معاینات معاینات عمومی(قدم دوم): سوال در مورد علت مراجعه</vt:lpstr>
      <vt:lpstr>مراحل انجام معاینات معاینات عمومی(قدم سوم): کنترل علائم حیاتی</vt:lpstr>
      <vt:lpstr>مراحل انجام معاینات معاینات عمومی(قدم سوم): کنترل علائم حیاتی</vt:lpstr>
      <vt:lpstr>مراحل انجام معاینات معاینات عمومی(قدم سوم): کنترل علائم حیاتی</vt:lpstr>
      <vt:lpstr>مراحل انجام معاینات معاینات عمومی(قدم سوم): کنترل علائم حیاتی</vt:lpstr>
      <vt:lpstr>مراحل انجام معاینات معاینات عمومی(قدم سوم): کنترل علائم حیاتی</vt:lpstr>
      <vt:lpstr>مراحل انجام معاینات معاینات عمومی(قدم سوم): کنترل علائم حیاتی</vt:lpstr>
      <vt:lpstr>مراحل انجام معاینات معاینات عمومی(قدم چهارم): ارائه توصیه های بهداشتی و در صورت نیاز تجویز دارو و نحوه مصرف آن به بیمار </vt:lpstr>
      <vt:lpstr>مراحل انجام معاینات معاینات عمومی(قدم پنجم): ثبت اطلاعات در دفتر ثبت نام بیماران </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دفتر ثبت نام بیماران و نحوه تکمیل آن</vt:lpstr>
      <vt:lpstr>نمونه دفتر ثبت نام بیماران</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381</cp:revision>
  <dcterms:created xsi:type="dcterms:W3CDTF">2020-04-25T05:45:52Z</dcterms:created>
  <dcterms:modified xsi:type="dcterms:W3CDTF">2021-10-20T06:30:37Z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cc3bf161-d458-4b59-8959-57577f956064</vt:lpwstr>
  </property>
</Properties>
</file>